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presentation.xml" ContentType="application/vnd.openxmlformats-officedocument.presentationml.presentation.main+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5143500" cx="9144000"/>
  <p:notesSz cx="6858000" cy="9144000"/>
  <p:embeddedFontLst>
    <p:embeddedFont>
      <p:font typeface="Kosugi Maru"/>
      <p:regular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0" roundtripDataSignature="AMtx7mhkVhaDjZ4qfDoRW8JlS+yFw5bUf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3" Type="http://schemas.openxmlformats.org/officeDocument/2006/relationships/slide" Target="slides/slide9.xml"/><Relationship Id="rId18" Type="http://schemas.openxmlformats.org/officeDocument/2006/relationships/slide" Target="slides/slide14.xml"/><Relationship Id="rId21" Type="http://schemas.openxmlformats.org/officeDocument/2006/relationships/slide" Target="slides/slide17.xml"/><Relationship Id="rId3" Type="http://schemas.openxmlformats.org/officeDocument/2006/relationships/slideMaster" Target="slideMasters/slideMaster1.xml"/><Relationship Id="rId25" Type="http://schemas.openxmlformats.org/officeDocument/2006/relationships/slide" Target="slides/slide2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customXml" Target="../customXml/item3.xml"/><Relationship Id="rId20" Type="http://schemas.openxmlformats.org/officeDocument/2006/relationships/slide" Target="slides/slide16.xml"/><Relationship Id="rId2" Type="http://schemas.openxmlformats.org/officeDocument/2006/relationships/presProps" Target="presProps.xml"/><Relationship Id="rId29" Type="http://schemas.openxmlformats.org/officeDocument/2006/relationships/font" Target="fonts/KosugiMaru-regular.fntdata"/><Relationship Id="rId16" Type="http://schemas.openxmlformats.org/officeDocument/2006/relationships/slide" Target="slides/slide12.xml"/><Relationship Id="rId24" Type="http://schemas.openxmlformats.org/officeDocument/2006/relationships/slide" Target="slides/slide20.xml"/><Relationship Id="rId1" Type="http://schemas.openxmlformats.org/officeDocument/2006/relationships/theme" Target="theme/theme1.xml"/><Relationship Id="rId6" Type="http://schemas.openxmlformats.org/officeDocument/2006/relationships/slide" Target="slides/slide2.xml"/><Relationship Id="rId11" Type="http://schemas.openxmlformats.org/officeDocument/2006/relationships/slide" Target="slides/slide7.xml"/><Relationship Id="rId32" Type="http://schemas.openxmlformats.org/officeDocument/2006/relationships/customXml" Target="../customXml/item2.xml"/><Relationship Id="rId23" Type="http://schemas.openxmlformats.org/officeDocument/2006/relationships/slide" Target="slides/slide19.xml"/><Relationship Id="rId28" Type="http://schemas.openxmlformats.org/officeDocument/2006/relationships/slide" Target="slides/slide24.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ustomXml" Target="../customXml/item1.xml"/><Relationship Id="rId22" Type="http://schemas.openxmlformats.org/officeDocument/2006/relationships/slide" Target="slides/slide18.xml"/><Relationship Id="rId4" Type="http://schemas.openxmlformats.org/officeDocument/2006/relationships/notesMaster" Target="notesMasters/notesMaster1.xml"/><Relationship Id="rId9" Type="http://schemas.openxmlformats.org/officeDocument/2006/relationships/slide" Target="slides/slide5.xml"/><Relationship Id="rId27" Type="http://schemas.openxmlformats.org/officeDocument/2006/relationships/slide" Target="slides/slide23.xml"/><Relationship Id="rId30" Type="http://customschemas.google.com/relationships/presentationmetadata" Target="metadata"/><Relationship Id="rId14" Type="http://schemas.openxmlformats.org/officeDocument/2006/relationships/slide" Target="slides/slide10.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ja"/>
              <a:t>2021年1月26日改定</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 name="Google Shape;19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7" name="Google Shape;217;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7" name="Google Shape;237;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3" name="Google Shape;253;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6" name="Google Shape;276;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6" name="Google Shape;286;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6" name="Google Shape;296;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6" name="Google Shape;306;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 name="Google Shape;6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1" name="Google Shape;321;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1" name="Google Shape;341;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0" name="Google Shape;350;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4" name="Google Shape;364;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5" name="Google Shape;375;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 name="Google Shape;6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 name="Google Shape;9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 name="Google Shape;11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 name="Google Shape;140;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 name="Shape 9"/>
        <p:cNvGrpSpPr/>
        <p:nvPr/>
      </p:nvGrpSpPr>
      <p:grpSpPr>
        <a:xfrm>
          <a:off x="0" y="0"/>
          <a:ext cx="0" cy="0"/>
          <a:chOff x="0" y="0"/>
          <a:chExt cx="0" cy="0"/>
        </a:xfrm>
      </p:grpSpPr>
      <p:sp>
        <p:nvSpPr>
          <p:cNvPr id="10" name="Google Shape;10;p26"/>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1" name="Google Shape;11;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35"/>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5" name="Google Shape;45;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36"/>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36"/>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9" name="Google Shape;49;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 name="Shape 12"/>
        <p:cNvGrpSpPr/>
        <p:nvPr/>
      </p:nvGrpSpPr>
      <p:grpSpPr>
        <a:xfrm>
          <a:off x="0" y="0"/>
          <a:ext cx="0" cy="0"/>
          <a:chOff x="0" y="0"/>
          <a:chExt cx="0" cy="0"/>
        </a:xfrm>
      </p:grpSpPr>
      <p:sp>
        <p:nvSpPr>
          <p:cNvPr id="13" name="Google Shape;13;p2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 name="Google Shape;14;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5" name="Shape 15"/>
        <p:cNvGrpSpPr/>
        <p:nvPr/>
      </p:nvGrpSpPr>
      <p:grpSpPr>
        <a:xfrm>
          <a:off x="0" y="0"/>
          <a:ext cx="0" cy="0"/>
          <a:chOff x="0" y="0"/>
          <a:chExt cx="0" cy="0"/>
        </a:xfrm>
      </p:grpSpPr>
      <p:sp>
        <p:nvSpPr>
          <p:cNvPr id="16" name="Google Shape;16;p2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7" name="Google Shape;17;p2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8" name="Google Shape;18;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9" name="Shape 19"/>
        <p:cNvGrpSpPr/>
        <p:nvPr/>
      </p:nvGrpSpPr>
      <p:grpSpPr>
        <a:xfrm>
          <a:off x="0" y="0"/>
          <a:ext cx="0" cy="0"/>
          <a:chOff x="0" y="0"/>
          <a:chExt cx="0" cy="0"/>
        </a:xfrm>
      </p:grpSpPr>
      <p:sp>
        <p:nvSpPr>
          <p:cNvPr id="20" name="Google Shape;20;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30"/>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3" name="Google Shape;23;p30"/>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4" name="Google Shape;24;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 name="Shape 25"/>
        <p:cNvGrpSpPr/>
        <p:nvPr/>
      </p:nvGrpSpPr>
      <p:grpSpPr>
        <a:xfrm>
          <a:off x="0" y="0"/>
          <a:ext cx="0" cy="0"/>
          <a:chOff x="0" y="0"/>
          <a:chExt cx="0" cy="0"/>
        </a:xfrm>
      </p:grpSpPr>
      <p:sp>
        <p:nvSpPr>
          <p:cNvPr id="26" name="Google Shape;26;p31"/>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7" name="Google Shape;27;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sp>
        <p:nvSpPr>
          <p:cNvPr id="29" name="Google Shape;29;p3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 name="Google Shape;30;p3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31" name="Google Shape;31;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2" name="Shape 32"/>
        <p:cNvGrpSpPr/>
        <p:nvPr/>
      </p:nvGrpSpPr>
      <p:grpSpPr>
        <a:xfrm>
          <a:off x="0" y="0"/>
          <a:ext cx="0" cy="0"/>
          <a:chOff x="0" y="0"/>
          <a:chExt cx="0" cy="0"/>
        </a:xfrm>
      </p:grpSpPr>
      <p:sp>
        <p:nvSpPr>
          <p:cNvPr id="33" name="Google Shape;33;p3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4" name="Google Shape;34;p33"/>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5" name="Google Shape;35;p33"/>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6" name="Google Shape;36;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34"/>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34"/>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0" name="Google Shape;40;p34"/>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34"/>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2" name="Google Shape;42;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8.png"/><Relationship Id="rId4" Type="http://schemas.openxmlformats.org/officeDocument/2006/relationships/image" Target="../media/image27.png"/><Relationship Id="rId5" Type="http://schemas.openxmlformats.org/officeDocument/2006/relationships/image" Target="../media/image6.png"/><Relationship Id="rId6"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jpg"/><Relationship Id="rId4" Type="http://schemas.openxmlformats.org/officeDocument/2006/relationships/image" Target="../media/image12.jpg"/><Relationship Id="rId5" Type="http://schemas.openxmlformats.org/officeDocument/2006/relationships/image" Target="../media/image40.jpg"/><Relationship Id="rId6"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png"/><Relationship Id="rId4" Type="http://schemas.openxmlformats.org/officeDocument/2006/relationships/image" Target="../media/image21.png"/><Relationship Id="rId11" Type="http://schemas.openxmlformats.org/officeDocument/2006/relationships/image" Target="../media/image26.png"/><Relationship Id="rId10" Type="http://schemas.openxmlformats.org/officeDocument/2006/relationships/image" Target="../media/image49.png"/><Relationship Id="rId9" Type="http://schemas.openxmlformats.org/officeDocument/2006/relationships/image" Target="../media/image47.png"/><Relationship Id="rId5" Type="http://schemas.openxmlformats.org/officeDocument/2006/relationships/image" Target="../media/image17.png"/><Relationship Id="rId6" Type="http://schemas.openxmlformats.org/officeDocument/2006/relationships/image" Target="../media/image19.jpg"/><Relationship Id="rId7" Type="http://schemas.openxmlformats.org/officeDocument/2006/relationships/image" Target="../media/image22.png"/><Relationship Id="rId8"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4.jp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9.jp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0.jp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3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3.png"/><Relationship Id="rId4" Type="http://schemas.openxmlformats.org/officeDocument/2006/relationships/image" Target="../media/image38.png"/><Relationship Id="rId5" Type="http://schemas.openxmlformats.org/officeDocument/2006/relationships/image" Target="../media/image3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5.jp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4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s://youtu.be/NnYjZvsqKuw" TargetMode="Externa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6.jp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3.png"/><Relationship Id="rId4" Type="http://schemas.openxmlformats.org/officeDocument/2006/relationships/image" Target="../media/image32.png"/><Relationship Id="rId5" Type="http://schemas.openxmlformats.org/officeDocument/2006/relationships/image" Target="../media/image3.png"/><Relationship Id="rId6" Type="http://schemas.openxmlformats.org/officeDocument/2006/relationships/image" Target="../media/image5.png"/><Relationship Id="rId7" Type="http://schemas.openxmlformats.org/officeDocument/2006/relationships/image" Target="../media/image2.png"/><Relationship Id="rId8" Type="http://schemas.openxmlformats.org/officeDocument/2006/relationships/image" Target="../media/image4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4.jp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53" name="Shape 53"/>
        <p:cNvGrpSpPr/>
        <p:nvPr/>
      </p:nvGrpSpPr>
      <p:grpSpPr>
        <a:xfrm>
          <a:off x="0" y="0"/>
          <a:ext cx="0" cy="0"/>
          <a:chOff x="0" y="0"/>
          <a:chExt cx="0" cy="0"/>
        </a:xfrm>
      </p:grpSpPr>
      <p:pic>
        <p:nvPicPr>
          <p:cNvPr id="54" name="Google Shape;54;p1"/>
          <p:cNvPicPr preferRelativeResize="0"/>
          <p:nvPr/>
        </p:nvPicPr>
        <p:blipFill rotWithShape="1">
          <a:blip r:embed="rId3">
            <a:alphaModFix/>
          </a:blip>
          <a:srcRect b="0" l="0" r="0" t="0"/>
          <a:stretch/>
        </p:blipFill>
        <p:spPr>
          <a:xfrm>
            <a:off x="1622563" y="524125"/>
            <a:ext cx="5898875" cy="2545200"/>
          </a:xfrm>
          <a:prstGeom prst="rect">
            <a:avLst/>
          </a:prstGeom>
          <a:noFill/>
          <a:ln>
            <a:noFill/>
          </a:ln>
        </p:spPr>
      </p:pic>
      <p:sp>
        <p:nvSpPr>
          <p:cNvPr id="55" name="Google Shape;55;p1"/>
          <p:cNvSpPr txBox="1"/>
          <p:nvPr>
            <p:ph idx="4294967295" type="subTitle"/>
          </p:nvPr>
        </p:nvSpPr>
        <p:spPr>
          <a:xfrm>
            <a:off x="1679550" y="3260650"/>
            <a:ext cx="5784900" cy="1091100"/>
          </a:xfrm>
          <a:prstGeom prst="rect">
            <a:avLst/>
          </a:prstGeom>
          <a:solidFill>
            <a:srgbClr val="3D85C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500"/>
              </a:spcAft>
              <a:buClr>
                <a:schemeClr val="dk2"/>
              </a:buClr>
              <a:buSzPts val="1800"/>
              <a:buFont typeface="Arial"/>
              <a:buNone/>
            </a:pPr>
            <a:r>
              <a:rPr b="1" i="0" lang="ja" sz="6000" u="none" cap="none" strike="noStrike">
                <a:solidFill>
                  <a:srgbClr val="FFFFFF"/>
                </a:solidFill>
                <a:latin typeface="Arial"/>
                <a:ea typeface="Arial"/>
                <a:cs typeface="Arial"/>
                <a:sym typeface="Arial"/>
              </a:rPr>
              <a:t>学 習 会</a:t>
            </a:r>
            <a:endParaRPr b="0" i="0" sz="2400" u="none" cap="none" strike="noStrike">
              <a:solidFill>
                <a:srgbClr val="FFFFFF"/>
              </a:solidFill>
              <a:latin typeface="Arial"/>
              <a:ea typeface="Arial"/>
              <a:cs typeface="Arial"/>
              <a:sym typeface="Arial"/>
            </a:endParaRPr>
          </a:p>
        </p:txBody>
      </p:sp>
      <p:sp>
        <p:nvSpPr>
          <p:cNvPr id="56" name="Google Shape;56;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ja"/>
              <a:t>‹#›</a:t>
            </a:fld>
            <a:endParaRPr/>
          </a:p>
        </p:txBody>
      </p:sp>
      <p:sp>
        <p:nvSpPr>
          <p:cNvPr id="57" name="Google Shape;57;p1"/>
          <p:cNvSpPr txBox="1"/>
          <p:nvPr/>
        </p:nvSpPr>
        <p:spPr>
          <a:xfrm>
            <a:off x="7936000" y="4558750"/>
            <a:ext cx="5967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ja" sz="1000" u="none" cap="none" strike="noStrike">
                <a:solidFill>
                  <a:srgbClr val="000000"/>
                </a:solidFill>
                <a:latin typeface="Arial"/>
                <a:ea typeface="Arial"/>
                <a:cs typeface="Arial"/>
                <a:sym typeface="Arial"/>
              </a:rPr>
              <a:t>第２版</a:t>
            </a:r>
            <a:endParaRPr b="0" i="0" sz="9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id="164" name="Google Shape;164;p10"/>
          <p:cNvPicPr preferRelativeResize="0"/>
          <p:nvPr/>
        </p:nvPicPr>
        <p:blipFill rotWithShape="1">
          <a:blip r:embed="rId3">
            <a:alphaModFix/>
          </a:blip>
          <a:srcRect b="0" l="0" r="0" t="0"/>
          <a:stretch/>
        </p:blipFill>
        <p:spPr>
          <a:xfrm>
            <a:off x="4337552" y="601662"/>
            <a:ext cx="4806451" cy="2154489"/>
          </a:xfrm>
          <a:prstGeom prst="rect">
            <a:avLst/>
          </a:prstGeom>
          <a:noFill/>
          <a:ln>
            <a:noFill/>
          </a:ln>
        </p:spPr>
      </p:pic>
      <p:sp>
        <p:nvSpPr>
          <p:cNvPr id="165" name="Google Shape;165;p10"/>
          <p:cNvSpPr txBox="1"/>
          <p:nvPr/>
        </p:nvSpPr>
        <p:spPr>
          <a:xfrm>
            <a:off x="82500" y="615775"/>
            <a:ext cx="3432300" cy="359400"/>
          </a:xfrm>
          <a:prstGeom prst="rect">
            <a:avLst/>
          </a:prstGeom>
          <a:solidFill>
            <a:srgbClr val="3D85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rPr b="1" i="0" lang="ja" sz="1700" u="none" cap="none" strike="noStrike">
                <a:solidFill>
                  <a:schemeClr val="lt1"/>
                </a:solidFill>
                <a:latin typeface="Arial"/>
                <a:ea typeface="Arial"/>
                <a:cs typeface="Arial"/>
                <a:sym typeface="Arial"/>
              </a:rPr>
              <a:t>「こども基本法・こども家庭庁」</a:t>
            </a:r>
            <a:endParaRPr b="1" i="0" sz="1700" u="none" cap="none" strike="noStrike">
              <a:solidFill>
                <a:schemeClr val="lt1"/>
              </a:solidFill>
              <a:latin typeface="Arial"/>
              <a:ea typeface="Arial"/>
              <a:cs typeface="Arial"/>
              <a:sym typeface="Arial"/>
            </a:endParaRPr>
          </a:p>
        </p:txBody>
      </p:sp>
      <p:sp>
        <p:nvSpPr>
          <p:cNvPr id="166" name="Google Shape;166;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ja"/>
              <a:t>‹#›</a:t>
            </a:fld>
            <a:endParaRPr/>
          </a:p>
        </p:txBody>
      </p:sp>
      <p:sp>
        <p:nvSpPr>
          <p:cNvPr id="167" name="Google Shape;167;p10"/>
          <p:cNvSpPr txBox="1"/>
          <p:nvPr/>
        </p:nvSpPr>
        <p:spPr>
          <a:xfrm>
            <a:off x="190850" y="61975"/>
            <a:ext cx="32352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ja" sz="2200" u="none" cap="none" strike="noStrike">
                <a:solidFill>
                  <a:srgbClr val="3D85C6"/>
                </a:solidFill>
                <a:latin typeface="Arial"/>
                <a:ea typeface="Arial"/>
                <a:cs typeface="Arial"/>
                <a:sym typeface="Arial"/>
              </a:rPr>
              <a:t>4</a:t>
            </a:r>
            <a:r>
              <a:rPr b="1" i="0" lang="ja" sz="1700" u="none" cap="none" strike="noStrike">
                <a:solidFill>
                  <a:srgbClr val="3D85C6"/>
                </a:solidFill>
                <a:latin typeface="Arial"/>
                <a:ea typeface="Arial"/>
                <a:cs typeface="Arial"/>
                <a:sym typeface="Arial"/>
              </a:rPr>
              <a:t>.「こどもまんなか社会」</a:t>
            </a:r>
            <a:endParaRPr b="0" i="0" sz="1400" u="none" cap="none" strike="noStrike">
              <a:solidFill>
                <a:srgbClr val="000000"/>
              </a:solidFill>
              <a:latin typeface="Arial"/>
              <a:ea typeface="Arial"/>
              <a:cs typeface="Arial"/>
              <a:sym typeface="Arial"/>
            </a:endParaRPr>
          </a:p>
        </p:txBody>
      </p:sp>
      <p:sp>
        <p:nvSpPr>
          <p:cNvPr id="168" name="Google Shape;168;p10"/>
          <p:cNvSpPr/>
          <p:nvPr/>
        </p:nvSpPr>
        <p:spPr>
          <a:xfrm>
            <a:off x="-219750" y="483425"/>
            <a:ext cx="3734400" cy="62100"/>
          </a:xfrm>
          <a:prstGeom prst="rect">
            <a:avLst/>
          </a:prstGeom>
          <a:solidFill>
            <a:srgbClr val="3D85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9" name="Google Shape;169;p10"/>
          <p:cNvPicPr preferRelativeResize="0"/>
          <p:nvPr/>
        </p:nvPicPr>
        <p:blipFill rotWithShape="1">
          <a:blip r:embed="rId4">
            <a:alphaModFix/>
          </a:blip>
          <a:srcRect b="0" l="0" r="0" t="0"/>
          <a:stretch/>
        </p:blipFill>
        <p:spPr>
          <a:xfrm>
            <a:off x="82500" y="1227400"/>
            <a:ext cx="4576474" cy="3435825"/>
          </a:xfrm>
          <a:prstGeom prst="rect">
            <a:avLst/>
          </a:prstGeom>
          <a:noFill/>
          <a:ln>
            <a:noFill/>
          </a:ln>
        </p:spPr>
      </p:pic>
      <p:sp>
        <p:nvSpPr>
          <p:cNvPr id="170" name="Google Shape;170;p10"/>
          <p:cNvSpPr txBox="1"/>
          <p:nvPr/>
        </p:nvSpPr>
        <p:spPr>
          <a:xfrm>
            <a:off x="6174050" y="4762025"/>
            <a:ext cx="23793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ja" sz="900" u="none" cap="none" strike="noStrike">
                <a:solidFill>
                  <a:srgbClr val="000000"/>
                </a:solidFill>
                <a:latin typeface="Arial"/>
                <a:ea typeface="Arial"/>
                <a:cs typeface="Arial"/>
                <a:sym typeface="Arial"/>
              </a:rPr>
              <a:t>出典：こども家庭庁ホームページ</a:t>
            </a:r>
            <a:endParaRPr b="0" i="0" sz="900" u="none" cap="none" strike="noStrike">
              <a:solidFill>
                <a:srgbClr val="000000"/>
              </a:solidFill>
              <a:latin typeface="Arial"/>
              <a:ea typeface="Arial"/>
              <a:cs typeface="Arial"/>
              <a:sym typeface="Arial"/>
            </a:endParaRPr>
          </a:p>
        </p:txBody>
      </p:sp>
      <p:pic>
        <p:nvPicPr>
          <p:cNvPr id="171" name="Google Shape;171;p10"/>
          <p:cNvPicPr preferRelativeResize="0"/>
          <p:nvPr/>
        </p:nvPicPr>
        <p:blipFill rotWithShape="1">
          <a:blip r:embed="rId5">
            <a:alphaModFix/>
          </a:blip>
          <a:srcRect b="0" l="0" r="0" t="0"/>
          <a:stretch/>
        </p:blipFill>
        <p:spPr>
          <a:xfrm>
            <a:off x="4823799" y="2985250"/>
            <a:ext cx="3196142" cy="1677975"/>
          </a:xfrm>
          <a:prstGeom prst="rect">
            <a:avLst/>
          </a:prstGeom>
          <a:noFill/>
          <a:ln>
            <a:noFill/>
          </a:ln>
        </p:spPr>
      </p:pic>
      <p:pic>
        <p:nvPicPr>
          <p:cNvPr id="172" name="Google Shape;172;p10"/>
          <p:cNvPicPr preferRelativeResize="0"/>
          <p:nvPr/>
        </p:nvPicPr>
        <p:blipFill rotWithShape="1">
          <a:blip r:embed="rId6">
            <a:alphaModFix/>
          </a:blip>
          <a:srcRect b="0" l="0" r="0" t="0"/>
          <a:stretch/>
        </p:blipFill>
        <p:spPr>
          <a:xfrm>
            <a:off x="8019950" y="3701550"/>
            <a:ext cx="1060475" cy="1060475"/>
          </a:xfrm>
          <a:prstGeom prst="rect">
            <a:avLst/>
          </a:prstGeom>
          <a:noFill/>
          <a:ln>
            <a:noFill/>
          </a:ln>
        </p:spPr>
      </p:pic>
      <p:sp>
        <p:nvSpPr>
          <p:cNvPr id="173" name="Google Shape;173;p10"/>
          <p:cNvSpPr/>
          <p:nvPr/>
        </p:nvSpPr>
        <p:spPr>
          <a:xfrm>
            <a:off x="8068675" y="3033675"/>
            <a:ext cx="894600" cy="585300"/>
          </a:xfrm>
          <a:prstGeom prst="wedgeEllipseCallout">
            <a:avLst>
              <a:gd fmla="val 3468" name="adj1"/>
              <a:gd fmla="val 75478" name="adj2"/>
            </a:avLst>
          </a:prstGeom>
          <a:solidFill>
            <a:srgbClr val="FFE599"/>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1" i="0" lang="ja" sz="700" u="none" cap="none" strike="noStrike">
                <a:solidFill>
                  <a:srgbClr val="000000"/>
                </a:solidFill>
                <a:latin typeface="Arial"/>
                <a:ea typeface="Arial"/>
                <a:cs typeface="Arial"/>
                <a:sym typeface="Arial"/>
              </a:rPr>
              <a:t>パンフレットが</a:t>
            </a:r>
            <a:endParaRPr b="1" i="0" sz="7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700"/>
              <a:buFont typeface="Arial"/>
              <a:buNone/>
            </a:pPr>
            <a:r>
              <a:rPr b="1" i="0" lang="ja" sz="700" u="none" cap="none" strike="noStrike">
                <a:solidFill>
                  <a:srgbClr val="000000"/>
                </a:solidFill>
                <a:latin typeface="Arial"/>
                <a:ea typeface="Arial"/>
                <a:cs typeface="Arial"/>
                <a:sym typeface="Arial"/>
              </a:rPr>
              <a:t>ダウンロード</a:t>
            </a:r>
            <a:endParaRPr b="1" i="0" sz="7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700"/>
              <a:buFont typeface="Arial"/>
              <a:buNone/>
            </a:pPr>
            <a:r>
              <a:rPr b="1" i="0" lang="ja" sz="700" u="none" cap="none" strike="noStrike">
                <a:solidFill>
                  <a:srgbClr val="000000"/>
                </a:solidFill>
                <a:latin typeface="Arial"/>
                <a:ea typeface="Arial"/>
                <a:cs typeface="Arial"/>
                <a:sym typeface="Arial"/>
              </a:rPr>
              <a:t>できます</a:t>
            </a:r>
            <a:r>
              <a:rPr b="0" i="0" lang="ja" sz="600" u="none" cap="none" strike="noStrike">
                <a:solidFill>
                  <a:srgbClr val="000000"/>
                </a:solidFill>
                <a:latin typeface="Arial"/>
                <a:ea typeface="Arial"/>
                <a:cs typeface="Arial"/>
                <a:sym typeface="Arial"/>
              </a:rPr>
              <a:t>。</a:t>
            </a:r>
            <a:endParaRPr b="0" i="0" sz="6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ja"/>
              <a:t>‹#›</a:t>
            </a:fld>
            <a:endParaRPr/>
          </a:p>
        </p:txBody>
      </p:sp>
      <p:sp>
        <p:nvSpPr>
          <p:cNvPr id="179" name="Google Shape;179;p11"/>
          <p:cNvSpPr txBox="1"/>
          <p:nvPr/>
        </p:nvSpPr>
        <p:spPr>
          <a:xfrm>
            <a:off x="237625" y="618675"/>
            <a:ext cx="3235200" cy="393600"/>
          </a:xfrm>
          <a:prstGeom prst="rect">
            <a:avLst/>
          </a:prstGeom>
          <a:solidFill>
            <a:srgbClr val="3D85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i="0" lang="ja" sz="2000" u="none" cap="none" strike="noStrike">
                <a:solidFill>
                  <a:schemeClr val="lt1"/>
                </a:solidFill>
                <a:latin typeface="Arial"/>
                <a:ea typeface="Arial"/>
                <a:cs typeface="Arial"/>
                <a:sym typeface="Arial"/>
              </a:rPr>
              <a:t>子どもの権利条約４つの柱</a:t>
            </a:r>
            <a:endParaRPr b="1" i="0" sz="2000" u="none" cap="none" strike="noStrike">
              <a:solidFill>
                <a:schemeClr val="lt1"/>
              </a:solidFill>
              <a:latin typeface="Arial"/>
              <a:ea typeface="Arial"/>
              <a:cs typeface="Arial"/>
              <a:sym typeface="Arial"/>
            </a:endParaRPr>
          </a:p>
        </p:txBody>
      </p:sp>
      <p:sp>
        <p:nvSpPr>
          <p:cNvPr id="180" name="Google Shape;180;p11"/>
          <p:cNvSpPr/>
          <p:nvPr/>
        </p:nvSpPr>
        <p:spPr>
          <a:xfrm>
            <a:off x="247413" y="1392225"/>
            <a:ext cx="1503000" cy="313200"/>
          </a:xfrm>
          <a:prstGeom prst="roundRect">
            <a:avLst>
              <a:gd fmla="val 16667" name="adj"/>
            </a:avLst>
          </a:prstGeom>
          <a:solidFill>
            <a:srgbClr val="29A7E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ja" sz="1400" u="none" cap="none" strike="noStrike">
                <a:solidFill>
                  <a:schemeClr val="lt1"/>
                </a:solidFill>
                <a:latin typeface="Arial"/>
                <a:ea typeface="Arial"/>
                <a:cs typeface="Arial"/>
                <a:sym typeface="Arial"/>
              </a:rPr>
              <a:t>1.生きる権利</a:t>
            </a:r>
            <a:endParaRPr b="1" i="0" sz="1400" u="none" cap="none" strike="noStrike">
              <a:solidFill>
                <a:schemeClr val="lt1"/>
              </a:solidFill>
              <a:latin typeface="Arial"/>
              <a:ea typeface="Arial"/>
              <a:cs typeface="Arial"/>
              <a:sym typeface="Arial"/>
            </a:endParaRPr>
          </a:p>
        </p:txBody>
      </p:sp>
      <p:sp>
        <p:nvSpPr>
          <p:cNvPr id="181" name="Google Shape;181;p11"/>
          <p:cNvSpPr/>
          <p:nvPr/>
        </p:nvSpPr>
        <p:spPr>
          <a:xfrm>
            <a:off x="2423813" y="1392225"/>
            <a:ext cx="1503000" cy="313200"/>
          </a:xfrm>
          <a:prstGeom prst="roundRect">
            <a:avLst>
              <a:gd fmla="val 16667" name="adj"/>
            </a:avLst>
          </a:prstGeom>
          <a:solidFill>
            <a:srgbClr val="29A7E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ja" sz="1400" u="none" cap="none" strike="noStrike">
                <a:solidFill>
                  <a:schemeClr val="lt1"/>
                </a:solidFill>
                <a:latin typeface="Arial"/>
                <a:ea typeface="Arial"/>
                <a:cs typeface="Arial"/>
                <a:sym typeface="Arial"/>
              </a:rPr>
              <a:t>2.育つ権利</a:t>
            </a:r>
            <a:endParaRPr b="1" i="0" sz="1400" u="none" cap="none" strike="noStrike">
              <a:solidFill>
                <a:schemeClr val="lt1"/>
              </a:solidFill>
              <a:latin typeface="Arial"/>
              <a:ea typeface="Arial"/>
              <a:cs typeface="Arial"/>
              <a:sym typeface="Arial"/>
            </a:endParaRPr>
          </a:p>
        </p:txBody>
      </p:sp>
      <p:sp>
        <p:nvSpPr>
          <p:cNvPr id="182" name="Google Shape;182;p11"/>
          <p:cNvSpPr/>
          <p:nvPr/>
        </p:nvSpPr>
        <p:spPr>
          <a:xfrm>
            <a:off x="4734838" y="1392225"/>
            <a:ext cx="1503000" cy="313200"/>
          </a:xfrm>
          <a:prstGeom prst="roundRect">
            <a:avLst>
              <a:gd fmla="val 16667" name="adj"/>
            </a:avLst>
          </a:prstGeom>
          <a:solidFill>
            <a:srgbClr val="29A7E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ja" sz="1400" u="none" cap="none" strike="noStrike">
                <a:solidFill>
                  <a:schemeClr val="lt1"/>
                </a:solidFill>
                <a:latin typeface="Arial"/>
                <a:ea typeface="Arial"/>
                <a:cs typeface="Arial"/>
                <a:sym typeface="Arial"/>
              </a:rPr>
              <a:t>3.守られる権利</a:t>
            </a:r>
            <a:endParaRPr b="1" i="0" sz="1400" u="none" cap="none" strike="noStrike">
              <a:solidFill>
                <a:schemeClr val="lt1"/>
              </a:solidFill>
              <a:latin typeface="Arial"/>
              <a:ea typeface="Arial"/>
              <a:cs typeface="Arial"/>
              <a:sym typeface="Arial"/>
            </a:endParaRPr>
          </a:p>
        </p:txBody>
      </p:sp>
      <p:sp>
        <p:nvSpPr>
          <p:cNvPr id="183" name="Google Shape;183;p11"/>
          <p:cNvSpPr/>
          <p:nvPr/>
        </p:nvSpPr>
        <p:spPr>
          <a:xfrm>
            <a:off x="6927188" y="1392225"/>
            <a:ext cx="1503000" cy="313200"/>
          </a:xfrm>
          <a:prstGeom prst="roundRect">
            <a:avLst>
              <a:gd fmla="val 16667" name="adj"/>
            </a:avLst>
          </a:prstGeom>
          <a:solidFill>
            <a:srgbClr val="29A7E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ja" sz="1400" u="none" cap="none" strike="noStrike">
                <a:solidFill>
                  <a:schemeClr val="lt1"/>
                </a:solidFill>
                <a:latin typeface="Arial"/>
                <a:ea typeface="Arial"/>
                <a:cs typeface="Arial"/>
                <a:sym typeface="Arial"/>
              </a:rPr>
              <a:t>4.参加する権利</a:t>
            </a:r>
            <a:endParaRPr b="1" i="0" sz="1400" u="none" cap="none" strike="noStrike">
              <a:solidFill>
                <a:schemeClr val="lt1"/>
              </a:solidFill>
              <a:latin typeface="Arial"/>
              <a:ea typeface="Arial"/>
              <a:cs typeface="Arial"/>
              <a:sym typeface="Arial"/>
            </a:endParaRPr>
          </a:p>
        </p:txBody>
      </p:sp>
      <p:sp>
        <p:nvSpPr>
          <p:cNvPr id="184" name="Google Shape;184;p11"/>
          <p:cNvSpPr txBox="1"/>
          <p:nvPr/>
        </p:nvSpPr>
        <p:spPr>
          <a:xfrm>
            <a:off x="247413" y="1775825"/>
            <a:ext cx="20433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ja" sz="1000" u="none" cap="none" strike="noStrike">
                <a:solidFill>
                  <a:srgbClr val="000000"/>
                </a:solidFill>
                <a:latin typeface="Arial"/>
                <a:ea typeface="Arial"/>
                <a:cs typeface="Arial"/>
                <a:sym typeface="Arial"/>
              </a:rPr>
              <a:t>防げる病気などで命を奪われないこと。</a:t>
            </a:r>
            <a:endParaRPr b="0" i="0" sz="1000" u="none" cap="none" strike="noStrike">
              <a:solidFill>
                <a:srgbClr val="000000"/>
              </a:solidFill>
              <a:latin typeface="Arial"/>
              <a:ea typeface="Arial"/>
              <a:cs typeface="Arial"/>
              <a:sym typeface="Arial"/>
            </a:endParaRPr>
          </a:p>
        </p:txBody>
      </p:sp>
      <p:sp>
        <p:nvSpPr>
          <p:cNvPr id="185" name="Google Shape;185;p11"/>
          <p:cNvSpPr txBox="1"/>
          <p:nvPr/>
        </p:nvSpPr>
        <p:spPr>
          <a:xfrm>
            <a:off x="2423813" y="1775825"/>
            <a:ext cx="2119500" cy="800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ja" sz="1000" u="none" cap="none" strike="noStrike">
                <a:solidFill>
                  <a:srgbClr val="000000"/>
                </a:solidFill>
                <a:latin typeface="Arial"/>
                <a:ea typeface="Arial"/>
                <a:cs typeface="Arial"/>
                <a:sym typeface="Arial"/>
              </a:rPr>
              <a:t>教育を受け、休んだり遊んだりできること。考えや感じることの自由が守られ、自分らしく育つことができることなど。</a:t>
            </a:r>
            <a:endParaRPr b="0" i="0" sz="1000" u="none" cap="none" strike="noStrike">
              <a:solidFill>
                <a:srgbClr val="000000"/>
              </a:solidFill>
              <a:latin typeface="Arial"/>
              <a:ea typeface="Arial"/>
              <a:cs typeface="Arial"/>
              <a:sym typeface="Arial"/>
            </a:endParaRPr>
          </a:p>
        </p:txBody>
      </p:sp>
      <p:sp>
        <p:nvSpPr>
          <p:cNvPr id="186" name="Google Shape;186;p11"/>
          <p:cNvSpPr txBox="1"/>
          <p:nvPr/>
        </p:nvSpPr>
        <p:spPr>
          <a:xfrm>
            <a:off x="4682988" y="1775825"/>
            <a:ext cx="2043300" cy="954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ja" sz="1000" u="none" cap="none" strike="noStrike">
                <a:solidFill>
                  <a:srgbClr val="000000"/>
                </a:solidFill>
                <a:latin typeface="Arial"/>
                <a:ea typeface="Arial"/>
                <a:cs typeface="Arial"/>
                <a:sym typeface="Arial"/>
              </a:rPr>
              <a:t>あらゆる種類の虐待（ぎゃくたい）搾取（さくしゅ）などから守られること。障がいのある子どもや少数民族の子どもなどはとくに守られることなど。</a:t>
            </a:r>
            <a:endParaRPr b="0" i="0" sz="1000" u="none" cap="none" strike="noStrike">
              <a:solidFill>
                <a:srgbClr val="000000"/>
              </a:solidFill>
              <a:latin typeface="Arial"/>
              <a:ea typeface="Arial"/>
              <a:cs typeface="Arial"/>
              <a:sym typeface="Arial"/>
            </a:endParaRPr>
          </a:p>
        </p:txBody>
      </p:sp>
      <p:sp>
        <p:nvSpPr>
          <p:cNvPr id="187" name="Google Shape;187;p11"/>
          <p:cNvSpPr txBox="1"/>
          <p:nvPr/>
        </p:nvSpPr>
        <p:spPr>
          <a:xfrm>
            <a:off x="6859388" y="1775825"/>
            <a:ext cx="2119500" cy="800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ja" sz="1000" u="none" cap="none" strike="noStrike">
                <a:solidFill>
                  <a:srgbClr val="000000"/>
                </a:solidFill>
                <a:latin typeface="Arial"/>
                <a:ea typeface="Arial"/>
                <a:cs typeface="Arial"/>
                <a:sym typeface="Arial"/>
              </a:rPr>
              <a:t>自由に意見をあらわしたり、集まってグループをつくったり、自由な活動をおこなったりできること。</a:t>
            </a:r>
            <a:endParaRPr b="0" i="0" sz="1000" u="none" cap="none" strike="noStrike">
              <a:solidFill>
                <a:srgbClr val="000000"/>
              </a:solidFill>
              <a:latin typeface="Arial"/>
              <a:ea typeface="Arial"/>
              <a:cs typeface="Arial"/>
              <a:sym typeface="Arial"/>
            </a:endParaRPr>
          </a:p>
        </p:txBody>
      </p:sp>
      <p:pic>
        <p:nvPicPr>
          <p:cNvPr id="188" name="Google Shape;188;p11"/>
          <p:cNvPicPr preferRelativeResize="0"/>
          <p:nvPr/>
        </p:nvPicPr>
        <p:blipFill rotWithShape="1">
          <a:blip r:embed="rId3">
            <a:alphaModFix/>
          </a:blip>
          <a:srcRect b="0" l="0" r="0" t="0"/>
          <a:stretch/>
        </p:blipFill>
        <p:spPr>
          <a:xfrm>
            <a:off x="50000" y="2509313"/>
            <a:ext cx="2534181" cy="1841100"/>
          </a:xfrm>
          <a:prstGeom prst="rect">
            <a:avLst/>
          </a:prstGeom>
          <a:noFill/>
          <a:ln>
            <a:noFill/>
          </a:ln>
        </p:spPr>
      </p:pic>
      <p:pic>
        <p:nvPicPr>
          <p:cNvPr id="189" name="Google Shape;189;p11"/>
          <p:cNvPicPr preferRelativeResize="0"/>
          <p:nvPr/>
        </p:nvPicPr>
        <p:blipFill rotWithShape="1">
          <a:blip r:embed="rId4">
            <a:alphaModFix/>
          </a:blip>
          <a:srcRect b="0" l="0" r="0" t="0"/>
          <a:stretch/>
        </p:blipFill>
        <p:spPr>
          <a:xfrm>
            <a:off x="2500026" y="2535775"/>
            <a:ext cx="1892450" cy="2082289"/>
          </a:xfrm>
          <a:prstGeom prst="rect">
            <a:avLst/>
          </a:prstGeom>
          <a:noFill/>
          <a:ln>
            <a:noFill/>
          </a:ln>
        </p:spPr>
      </p:pic>
      <p:pic>
        <p:nvPicPr>
          <p:cNvPr id="190" name="Google Shape;190;p11"/>
          <p:cNvPicPr preferRelativeResize="0"/>
          <p:nvPr/>
        </p:nvPicPr>
        <p:blipFill rotWithShape="1">
          <a:blip r:embed="rId5">
            <a:alphaModFix/>
          </a:blip>
          <a:srcRect b="0" l="0" r="0" t="0"/>
          <a:stretch/>
        </p:blipFill>
        <p:spPr>
          <a:xfrm>
            <a:off x="4599694" y="2800525"/>
            <a:ext cx="2050702" cy="1841100"/>
          </a:xfrm>
          <a:prstGeom prst="rect">
            <a:avLst/>
          </a:prstGeom>
          <a:noFill/>
          <a:ln>
            <a:noFill/>
          </a:ln>
        </p:spPr>
      </p:pic>
      <p:pic>
        <p:nvPicPr>
          <p:cNvPr id="191" name="Google Shape;191;p11"/>
          <p:cNvPicPr preferRelativeResize="0"/>
          <p:nvPr/>
        </p:nvPicPr>
        <p:blipFill rotWithShape="1">
          <a:blip r:embed="rId6">
            <a:alphaModFix/>
          </a:blip>
          <a:srcRect b="0" l="0" r="0" t="0"/>
          <a:stretch/>
        </p:blipFill>
        <p:spPr>
          <a:xfrm>
            <a:off x="6562700" y="2509319"/>
            <a:ext cx="2416200" cy="1982830"/>
          </a:xfrm>
          <a:prstGeom prst="rect">
            <a:avLst/>
          </a:prstGeom>
          <a:noFill/>
          <a:ln>
            <a:noFill/>
          </a:ln>
        </p:spPr>
      </p:pic>
      <p:sp>
        <p:nvSpPr>
          <p:cNvPr id="192" name="Google Shape;192;p11"/>
          <p:cNvSpPr/>
          <p:nvPr/>
        </p:nvSpPr>
        <p:spPr>
          <a:xfrm>
            <a:off x="0" y="483425"/>
            <a:ext cx="3463500" cy="62100"/>
          </a:xfrm>
          <a:prstGeom prst="rect">
            <a:avLst/>
          </a:prstGeom>
          <a:solidFill>
            <a:srgbClr val="3D85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11"/>
          <p:cNvSpPr txBox="1"/>
          <p:nvPr/>
        </p:nvSpPr>
        <p:spPr>
          <a:xfrm>
            <a:off x="190850" y="61975"/>
            <a:ext cx="32352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ja" sz="2200" u="none" cap="none" strike="noStrike">
                <a:solidFill>
                  <a:srgbClr val="3D85C6"/>
                </a:solidFill>
                <a:latin typeface="Arial"/>
                <a:ea typeface="Arial"/>
                <a:cs typeface="Arial"/>
                <a:sym typeface="Arial"/>
              </a:rPr>
              <a:t>4</a:t>
            </a:r>
            <a:r>
              <a:rPr b="1" i="0" lang="ja" sz="1700" u="none" cap="none" strike="noStrike">
                <a:solidFill>
                  <a:srgbClr val="3D85C6"/>
                </a:solidFill>
                <a:latin typeface="Arial"/>
                <a:ea typeface="Arial"/>
                <a:cs typeface="Arial"/>
                <a:sym typeface="Arial"/>
              </a:rPr>
              <a:t>.「こどもまんなか社会」</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2"/>
          <p:cNvSpPr/>
          <p:nvPr/>
        </p:nvSpPr>
        <p:spPr>
          <a:xfrm>
            <a:off x="1885950" y="1276350"/>
            <a:ext cx="6153192" cy="3432024"/>
          </a:xfrm>
          <a:prstGeom prst="cloud">
            <a:avLst/>
          </a:prstGeom>
          <a:solidFill>
            <a:schemeClr val="l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12"/>
          <p:cNvSpPr txBox="1"/>
          <p:nvPr>
            <p:ph type="title"/>
          </p:nvPr>
        </p:nvSpPr>
        <p:spPr>
          <a:xfrm>
            <a:off x="190850" y="647700"/>
            <a:ext cx="4824600" cy="393600"/>
          </a:xfrm>
          <a:prstGeom prst="rect">
            <a:avLst/>
          </a:prstGeom>
          <a:solidFill>
            <a:srgbClr val="3D85C6"/>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800"/>
              <a:buNone/>
            </a:pPr>
            <a:r>
              <a:rPr b="1" lang="ja" sz="2000">
                <a:solidFill>
                  <a:srgbClr val="FFFFFF"/>
                </a:solidFill>
                <a:latin typeface="Meiryo"/>
                <a:ea typeface="Meiryo"/>
                <a:cs typeface="Meiryo"/>
                <a:sym typeface="Meiryo"/>
              </a:rPr>
              <a:t>42,000人が社会的養護で育っていま</a:t>
            </a:r>
            <a:r>
              <a:rPr b="1" lang="ja" sz="2000">
                <a:solidFill>
                  <a:schemeClr val="lt1"/>
                </a:solidFill>
              </a:rPr>
              <a:t>す</a:t>
            </a:r>
            <a:endParaRPr b="1" sz="2000">
              <a:solidFill>
                <a:srgbClr val="FFFFFF"/>
              </a:solidFill>
              <a:latin typeface="Meiryo"/>
              <a:ea typeface="Meiryo"/>
              <a:cs typeface="Meiryo"/>
              <a:sym typeface="Meiryo"/>
            </a:endParaRPr>
          </a:p>
        </p:txBody>
      </p:sp>
      <p:sp>
        <p:nvSpPr>
          <p:cNvPr id="200" name="Google Shape;200;p12"/>
          <p:cNvSpPr/>
          <p:nvPr/>
        </p:nvSpPr>
        <p:spPr>
          <a:xfrm>
            <a:off x="6059575" y="2236173"/>
            <a:ext cx="2961576" cy="1382832"/>
          </a:xfrm>
          <a:prstGeom prst="cloud">
            <a:avLst/>
          </a:prstGeom>
          <a:solidFill>
            <a:srgbClr val="93C47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300"/>
              <a:buFont typeface="Arial"/>
              <a:buNone/>
            </a:pPr>
            <a:r>
              <a:rPr b="1" i="0" lang="ja" sz="2200" u="none" cap="none" strike="noStrike">
                <a:solidFill>
                  <a:srgbClr val="FFFFFF"/>
                </a:solidFill>
                <a:latin typeface="Meiryo"/>
                <a:ea typeface="Meiryo"/>
                <a:cs typeface="Meiryo"/>
                <a:sym typeface="Meiryo"/>
              </a:rPr>
              <a:t>児童養護施設</a:t>
            </a:r>
            <a:endParaRPr b="1" i="0" sz="2200" u="none" cap="none" strike="noStrike">
              <a:solidFill>
                <a:srgbClr val="FFFFFF"/>
              </a:solidFill>
              <a:latin typeface="Meiryo"/>
              <a:ea typeface="Meiryo"/>
              <a:cs typeface="Meiryo"/>
              <a:sym typeface="Meiryo"/>
            </a:endParaRPr>
          </a:p>
          <a:p>
            <a:pPr indent="0" lvl="0" marL="0" marR="0" rtl="0" algn="ctr">
              <a:lnSpc>
                <a:spcPct val="100000"/>
              </a:lnSpc>
              <a:spcBef>
                <a:spcPts val="0"/>
              </a:spcBef>
              <a:spcAft>
                <a:spcPts val="0"/>
              </a:spcAft>
              <a:buClr>
                <a:srgbClr val="000000"/>
              </a:buClr>
              <a:buSzPts val="2600"/>
              <a:buFont typeface="Arial"/>
              <a:buNone/>
            </a:pPr>
            <a:r>
              <a:rPr b="1" i="0" lang="ja" sz="2600" u="none" cap="none" strike="noStrike">
                <a:solidFill>
                  <a:srgbClr val="FFFFFF"/>
                </a:solidFill>
                <a:latin typeface="Meiryo"/>
                <a:ea typeface="Meiryo"/>
                <a:cs typeface="Meiryo"/>
                <a:sym typeface="Meiryo"/>
              </a:rPr>
              <a:t>612</a:t>
            </a:r>
            <a:r>
              <a:rPr b="1" i="0" lang="ja" sz="1600" u="none" cap="none" strike="noStrike">
                <a:solidFill>
                  <a:srgbClr val="FFFFFF"/>
                </a:solidFill>
                <a:latin typeface="Meiryo"/>
                <a:ea typeface="Meiryo"/>
                <a:cs typeface="Meiryo"/>
                <a:sym typeface="Meiryo"/>
              </a:rPr>
              <a:t>カ所</a:t>
            </a:r>
            <a:endParaRPr b="1" i="0" sz="1600" u="none" cap="none" strike="noStrike">
              <a:solidFill>
                <a:srgbClr val="FFFFFF"/>
              </a:solidFill>
              <a:latin typeface="Meiryo"/>
              <a:ea typeface="Meiryo"/>
              <a:cs typeface="Meiryo"/>
              <a:sym typeface="Meiryo"/>
            </a:endParaRPr>
          </a:p>
        </p:txBody>
      </p:sp>
      <p:sp>
        <p:nvSpPr>
          <p:cNvPr id="201" name="Google Shape;201;p12"/>
          <p:cNvSpPr/>
          <p:nvPr/>
        </p:nvSpPr>
        <p:spPr>
          <a:xfrm>
            <a:off x="5842950" y="3778575"/>
            <a:ext cx="2097792" cy="854064"/>
          </a:xfrm>
          <a:prstGeom prst="cloud">
            <a:avLst/>
          </a:prstGeom>
          <a:solidFill>
            <a:srgbClr val="93C47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ja" sz="2100" u="none" cap="none" strike="noStrike">
                <a:solidFill>
                  <a:srgbClr val="FFFFFF"/>
                </a:solidFill>
                <a:latin typeface="Meiryo"/>
                <a:ea typeface="Meiryo"/>
                <a:cs typeface="Meiryo"/>
                <a:sym typeface="Meiryo"/>
              </a:rPr>
              <a:t>乳児院</a:t>
            </a:r>
            <a:endParaRPr b="1" i="0" sz="2100" u="none" cap="none" strike="noStrike">
              <a:solidFill>
                <a:srgbClr val="FFFFFF"/>
              </a:solidFill>
              <a:latin typeface="Meiryo"/>
              <a:ea typeface="Meiryo"/>
              <a:cs typeface="Meiryo"/>
              <a:sym typeface="Meiryo"/>
            </a:endParaRPr>
          </a:p>
          <a:p>
            <a:pPr indent="0" lvl="0" marL="0" marR="0" rtl="0" algn="ctr">
              <a:lnSpc>
                <a:spcPct val="100000"/>
              </a:lnSpc>
              <a:spcBef>
                <a:spcPts val="0"/>
              </a:spcBef>
              <a:spcAft>
                <a:spcPts val="0"/>
              </a:spcAft>
              <a:buClr>
                <a:srgbClr val="000000"/>
              </a:buClr>
              <a:buSzPts val="2200"/>
              <a:buFont typeface="Arial"/>
              <a:buNone/>
            </a:pPr>
            <a:r>
              <a:rPr b="1" i="0" lang="ja" sz="2200" u="none" cap="none" strike="noStrike">
                <a:solidFill>
                  <a:srgbClr val="FFFFFF"/>
                </a:solidFill>
                <a:latin typeface="Meiryo"/>
                <a:ea typeface="Meiryo"/>
                <a:cs typeface="Meiryo"/>
                <a:sym typeface="Meiryo"/>
              </a:rPr>
              <a:t>145</a:t>
            </a:r>
            <a:r>
              <a:rPr b="1" i="0" lang="ja" sz="1200" u="none" cap="none" strike="noStrike">
                <a:solidFill>
                  <a:srgbClr val="FFFFFF"/>
                </a:solidFill>
                <a:latin typeface="Meiryo"/>
                <a:ea typeface="Meiryo"/>
                <a:cs typeface="Meiryo"/>
                <a:sym typeface="Meiryo"/>
              </a:rPr>
              <a:t>カ所</a:t>
            </a:r>
            <a:endParaRPr b="1" i="0" sz="1200" u="none" cap="none" strike="noStrike">
              <a:solidFill>
                <a:srgbClr val="FFFFFF"/>
              </a:solidFill>
              <a:latin typeface="Meiryo"/>
              <a:ea typeface="Meiryo"/>
              <a:cs typeface="Meiryo"/>
              <a:sym typeface="Meiryo"/>
            </a:endParaRPr>
          </a:p>
        </p:txBody>
      </p:sp>
      <p:sp>
        <p:nvSpPr>
          <p:cNvPr id="202" name="Google Shape;202;p12"/>
          <p:cNvSpPr/>
          <p:nvPr/>
        </p:nvSpPr>
        <p:spPr>
          <a:xfrm>
            <a:off x="602850" y="3749725"/>
            <a:ext cx="2984688" cy="1120500"/>
          </a:xfrm>
          <a:prstGeom prst="cloud">
            <a:avLst/>
          </a:prstGeom>
          <a:solidFill>
            <a:srgbClr val="93C47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rPr b="1" i="0" lang="ja" sz="1700" u="none" cap="none" strike="noStrike">
                <a:solidFill>
                  <a:srgbClr val="FFFFFF"/>
                </a:solidFill>
                <a:latin typeface="Meiryo"/>
                <a:ea typeface="Meiryo"/>
                <a:cs typeface="Meiryo"/>
                <a:sym typeface="Meiryo"/>
              </a:rPr>
              <a:t>母子生活支援施設</a:t>
            </a:r>
            <a:endParaRPr b="1" i="0" sz="1700" u="none" cap="none" strike="noStrike">
              <a:solidFill>
                <a:srgbClr val="FFFFFF"/>
              </a:solidFill>
              <a:latin typeface="Meiryo"/>
              <a:ea typeface="Meiryo"/>
              <a:cs typeface="Meiryo"/>
              <a:sym typeface="Meiryo"/>
            </a:endParaRPr>
          </a:p>
          <a:p>
            <a:pPr indent="0" lvl="0" marL="0" marR="0" rtl="0" algn="ctr">
              <a:lnSpc>
                <a:spcPct val="100000"/>
              </a:lnSpc>
              <a:spcBef>
                <a:spcPts val="0"/>
              </a:spcBef>
              <a:spcAft>
                <a:spcPts val="0"/>
              </a:spcAft>
              <a:buClr>
                <a:srgbClr val="000000"/>
              </a:buClr>
              <a:buSzPts val="2300"/>
              <a:buFont typeface="Arial"/>
              <a:buNone/>
            </a:pPr>
            <a:r>
              <a:rPr b="1" i="0" lang="ja" sz="2300" u="none" cap="none" strike="noStrike">
                <a:solidFill>
                  <a:srgbClr val="FFFFFF"/>
                </a:solidFill>
                <a:latin typeface="Meiryo"/>
                <a:ea typeface="Meiryo"/>
                <a:cs typeface="Meiryo"/>
                <a:sym typeface="Meiryo"/>
              </a:rPr>
              <a:t>217</a:t>
            </a:r>
            <a:r>
              <a:rPr b="1" i="0" lang="ja" sz="1300" u="none" cap="none" strike="noStrike">
                <a:solidFill>
                  <a:srgbClr val="FFFFFF"/>
                </a:solidFill>
                <a:latin typeface="Meiryo"/>
                <a:ea typeface="Meiryo"/>
                <a:cs typeface="Meiryo"/>
                <a:sym typeface="Meiryo"/>
              </a:rPr>
              <a:t>カ所</a:t>
            </a:r>
            <a:endParaRPr b="1" i="0" sz="1300" u="none" cap="none" strike="noStrike">
              <a:solidFill>
                <a:srgbClr val="FFFFFF"/>
              </a:solidFill>
              <a:latin typeface="Meiryo"/>
              <a:ea typeface="Meiryo"/>
              <a:cs typeface="Meiryo"/>
              <a:sym typeface="Meiryo"/>
            </a:endParaRPr>
          </a:p>
        </p:txBody>
      </p:sp>
      <p:sp>
        <p:nvSpPr>
          <p:cNvPr id="203" name="Google Shape;203;p12"/>
          <p:cNvSpPr/>
          <p:nvPr/>
        </p:nvSpPr>
        <p:spPr>
          <a:xfrm>
            <a:off x="5876800" y="1222538"/>
            <a:ext cx="2097792" cy="854064"/>
          </a:xfrm>
          <a:prstGeom prst="cloud">
            <a:avLst/>
          </a:prstGeom>
          <a:solidFill>
            <a:srgbClr val="E0666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ja" sz="1800" u="none" cap="none" strike="noStrike">
                <a:solidFill>
                  <a:srgbClr val="FFFFFF"/>
                </a:solidFill>
                <a:latin typeface="Meiryo"/>
                <a:ea typeface="Meiryo"/>
                <a:cs typeface="Meiryo"/>
                <a:sym typeface="Meiryo"/>
              </a:rPr>
              <a:t>ファミリーホーム</a:t>
            </a:r>
            <a:endParaRPr b="1" i="0" sz="1800" u="none" cap="none" strike="noStrike">
              <a:solidFill>
                <a:srgbClr val="FFFFFF"/>
              </a:solidFill>
              <a:latin typeface="Meiryo"/>
              <a:ea typeface="Meiryo"/>
              <a:cs typeface="Meiryo"/>
              <a:sym typeface="Meiryo"/>
            </a:endParaRPr>
          </a:p>
        </p:txBody>
      </p:sp>
      <p:sp>
        <p:nvSpPr>
          <p:cNvPr id="204" name="Google Shape;204;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ja"/>
              <a:t>‹#›</a:t>
            </a:fld>
            <a:endParaRPr/>
          </a:p>
        </p:txBody>
      </p:sp>
      <p:sp>
        <p:nvSpPr>
          <p:cNvPr id="205" name="Google Shape;205;p12"/>
          <p:cNvSpPr txBox="1"/>
          <p:nvPr/>
        </p:nvSpPr>
        <p:spPr>
          <a:xfrm>
            <a:off x="1375375" y="4708375"/>
            <a:ext cx="7296000" cy="3033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800"/>
              <a:buFont typeface="Arial"/>
              <a:buNone/>
            </a:pPr>
            <a:r>
              <a:rPr b="0" i="0" lang="ja" sz="800" u="none" cap="none" strike="noStrike">
                <a:solidFill>
                  <a:srgbClr val="000000"/>
                </a:solidFill>
                <a:latin typeface="Arial"/>
                <a:ea typeface="Arial"/>
                <a:cs typeface="Arial"/>
                <a:sym typeface="Arial"/>
              </a:rPr>
              <a:t>出展：</a:t>
            </a:r>
            <a:r>
              <a:rPr b="0" i="0" lang="ja" sz="900" u="none" cap="none" strike="noStrike">
                <a:solidFill>
                  <a:srgbClr val="222222"/>
                </a:solidFill>
                <a:highlight>
                  <a:srgbClr val="FFFFFF"/>
                </a:highlight>
                <a:latin typeface="Arial"/>
                <a:ea typeface="Arial"/>
                <a:cs typeface="Arial"/>
                <a:sym typeface="Arial"/>
              </a:rPr>
              <a:t>厚生労働省資料「社会的養育の推進に向けて」（令和4年3月31日）</a:t>
            </a:r>
            <a:r>
              <a:rPr b="0" i="0" lang="ja" sz="800" u="none" cap="none" strike="noStrike">
                <a:solidFill>
                  <a:srgbClr val="000000"/>
                </a:solidFill>
                <a:latin typeface="Arial"/>
                <a:ea typeface="Arial"/>
                <a:cs typeface="Arial"/>
                <a:sym typeface="Arial"/>
              </a:rPr>
              <a:t>より作成</a:t>
            </a:r>
            <a:endParaRPr b="0" i="0" sz="800" u="none" cap="none" strike="noStrike">
              <a:solidFill>
                <a:srgbClr val="000000"/>
              </a:solidFill>
              <a:latin typeface="Arial"/>
              <a:ea typeface="Arial"/>
              <a:cs typeface="Arial"/>
              <a:sym typeface="Arial"/>
            </a:endParaRPr>
          </a:p>
        </p:txBody>
      </p:sp>
      <p:sp>
        <p:nvSpPr>
          <p:cNvPr id="206" name="Google Shape;206;p12"/>
          <p:cNvSpPr/>
          <p:nvPr/>
        </p:nvSpPr>
        <p:spPr>
          <a:xfrm>
            <a:off x="8850" y="483425"/>
            <a:ext cx="5006700" cy="62100"/>
          </a:xfrm>
          <a:prstGeom prst="rect">
            <a:avLst/>
          </a:prstGeom>
          <a:solidFill>
            <a:srgbClr val="3D85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12"/>
          <p:cNvSpPr txBox="1"/>
          <p:nvPr/>
        </p:nvSpPr>
        <p:spPr>
          <a:xfrm>
            <a:off x="190850" y="61975"/>
            <a:ext cx="32352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ja" sz="2200" u="none" cap="none" strike="noStrike">
                <a:solidFill>
                  <a:srgbClr val="3D85C6"/>
                </a:solidFill>
                <a:latin typeface="Arial"/>
                <a:ea typeface="Arial"/>
                <a:cs typeface="Arial"/>
                <a:sym typeface="Arial"/>
              </a:rPr>
              <a:t>4</a:t>
            </a:r>
            <a:r>
              <a:rPr b="1" i="0" lang="ja" sz="1700" u="none" cap="none" strike="noStrike">
                <a:solidFill>
                  <a:srgbClr val="3D85C6"/>
                </a:solidFill>
                <a:latin typeface="Arial"/>
                <a:ea typeface="Arial"/>
                <a:cs typeface="Arial"/>
                <a:sym typeface="Arial"/>
              </a:rPr>
              <a:t>.「こどもまんなか社会」</a:t>
            </a:r>
            <a:endParaRPr b="0" i="0" sz="1400" u="none" cap="none" strike="noStrike">
              <a:solidFill>
                <a:srgbClr val="000000"/>
              </a:solidFill>
              <a:latin typeface="Arial"/>
              <a:ea typeface="Arial"/>
              <a:cs typeface="Arial"/>
              <a:sym typeface="Arial"/>
            </a:endParaRPr>
          </a:p>
        </p:txBody>
      </p:sp>
      <p:grpSp>
        <p:nvGrpSpPr>
          <p:cNvPr id="208" name="Google Shape;208;p12"/>
          <p:cNvGrpSpPr/>
          <p:nvPr/>
        </p:nvGrpSpPr>
        <p:grpSpPr>
          <a:xfrm>
            <a:off x="323291" y="1418870"/>
            <a:ext cx="4092671" cy="1645980"/>
            <a:chOff x="167909" y="1366314"/>
            <a:chExt cx="3881517" cy="1292282"/>
          </a:xfrm>
        </p:grpSpPr>
        <p:sp>
          <p:nvSpPr>
            <p:cNvPr id="209" name="Google Shape;209;p12"/>
            <p:cNvSpPr/>
            <p:nvPr/>
          </p:nvSpPr>
          <p:spPr>
            <a:xfrm>
              <a:off x="774768" y="1493978"/>
              <a:ext cx="2329884" cy="1107972"/>
            </a:xfrm>
            <a:prstGeom prst="cloud">
              <a:avLst/>
            </a:prstGeom>
            <a:solidFill>
              <a:srgbClr val="E0666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1" i="0" lang="ja" sz="3000" u="none" cap="none" strike="noStrike">
                  <a:solidFill>
                    <a:srgbClr val="FFFFFF"/>
                  </a:solidFill>
                  <a:latin typeface="Meiryo"/>
                  <a:ea typeface="Meiryo"/>
                  <a:cs typeface="Meiryo"/>
                  <a:sym typeface="Meiryo"/>
                </a:rPr>
                <a:t>里 親</a:t>
              </a:r>
              <a:endParaRPr b="1" i="0" sz="2000" u="none" cap="none" strike="noStrike">
                <a:solidFill>
                  <a:srgbClr val="FFFFFF"/>
                </a:solidFill>
                <a:latin typeface="Meiryo"/>
                <a:ea typeface="Meiryo"/>
                <a:cs typeface="Meiryo"/>
                <a:sym typeface="Meiryo"/>
              </a:endParaRPr>
            </a:p>
          </p:txBody>
        </p:sp>
        <p:sp>
          <p:nvSpPr>
            <p:cNvPr id="210" name="Google Shape;210;p12"/>
            <p:cNvSpPr/>
            <p:nvPr/>
          </p:nvSpPr>
          <p:spPr>
            <a:xfrm>
              <a:off x="742713" y="1366314"/>
              <a:ext cx="1305000" cy="303300"/>
            </a:xfrm>
            <a:prstGeom prst="roundRect">
              <a:avLst>
                <a:gd fmla="val 50000" name="adj"/>
              </a:avLst>
            </a:prstGeom>
            <a:solidFill>
              <a:srgbClr val="FF99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rPr b="1" i="0" lang="ja" sz="1700" u="none" cap="none" strike="noStrike">
                  <a:solidFill>
                    <a:schemeClr val="lt1"/>
                  </a:solidFill>
                  <a:latin typeface="Arial"/>
                  <a:ea typeface="Arial"/>
                  <a:cs typeface="Arial"/>
                  <a:sym typeface="Arial"/>
                </a:rPr>
                <a:t>養育里親</a:t>
              </a:r>
              <a:endParaRPr b="1" i="0" sz="1700" u="none" cap="none" strike="noStrike">
                <a:solidFill>
                  <a:schemeClr val="lt1"/>
                </a:solidFill>
                <a:latin typeface="Arial"/>
                <a:ea typeface="Arial"/>
                <a:cs typeface="Arial"/>
                <a:sym typeface="Arial"/>
              </a:endParaRPr>
            </a:p>
          </p:txBody>
        </p:sp>
        <p:sp>
          <p:nvSpPr>
            <p:cNvPr id="211" name="Google Shape;211;p12"/>
            <p:cNvSpPr/>
            <p:nvPr/>
          </p:nvSpPr>
          <p:spPr>
            <a:xfrm>
              <a:off x="2602526" y="1669608"/>
              <a:ext cx="1446900" cy="303300"/>
            </a:xfrm>
            <a:prstGeom prst="roundRect">
              <a:avLst>
                <a:gd fmla="val 50000" name="adj"/>
              </a:avLst>
            </a:prstGeom>
            <a:solidFill>
              <a:srgbClr val="FF99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ja" sz="1400" u="none" cap="none" strike="noStrike">
                  <a:solidFill>
                    <a:schemeClr val="lt1"/>
                  </a:solidFill>
                  <a:latin typeface="Arial"/>
                  <a:ea typeface="Arial"/>
                  <a:cs typeface="Arial"/>
                  <a:sym typeface="Arial"/>
                </a:rPr>
                <a:t>養子縁組里親</a:t>
              </a:r>
              <a:endParaRPr b="1" i="0" sz="1400" u="none" cap="none" strike="noStrike">
                <a:solidFill>
                  <a:schemeClr val="lt1"/>
                </a:solidFill>
                <a:latin typeface="Arial"/>
                <a:ea typeface="Arial"/>
                <a:cs typeface="Arial"/>
                <a:sym typeface="Arial"/>
              </a:endParaRPr>
            </a:p>
          </p:txBody>
        </p:sp>
        <p:sp>
          <p:nvSpPr>
            <p:cNvPr id="212" name="Google Shape;212;p12"/>
            <p:cNvSpPr/>
            <p:nvPr/>
          </p:nvSpPr>
          <p:spPr>
            <a:xfrm>
              <a:off x="2047716" y="2355296"/>
              <a:ext cx="1305000" cy="303300"/>
            </a:xfrm>
            <a:prstGeom prst="roundRect">
              <a:avLst>
                <a:gd fmla="val 50000" name="adj"/>
              </a:avLst>
            </a:prstGeom>
            <a:solidFill>
              <a:srgbClr val="FF99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ja" sz="1400" u="none" cap="none" strike="noStrike">
                  <a:solidFill>
                    <a:schemeClr val="lt1"/>
                  </a:solidFill>
                  <a:latin typeface="Arial"/>
                  <a:ea typeface="Arial"/>
                  <a:cs typeface="Arial"/>
                  <a:sym typeface="Arial"/>
                </a:rPr>
                <a:t>親族里親</a:t>
              </a:r>
              <a:endParaRPr b="1" i="0" sz="1400" u="none" cap="none" strike="noStrike">
                <a:solidFill>
                  <a:schemeClr val="lt1"/>
                </a:solidFill>
                <a:latin typeface="Arial"/>
                <a:ea typeface="Arial"/>
                <a:cs typeface="Arial"/>
                <a:sym typeface="Arial"/>
              </a:endParaRPr>
            </a:p>
          </p:txBody>
        </p:sp>
        <p:sp>
          <p:nvSpPr>
            <p:cNvPr id="213" name="Google Shape;213;p12"/>
            <p:cNvSpPr/>
            <p:nvPr/>
          </p:nvSpPr>
          <p:spPr>
            <a:xfrm>
              <a:off x="167909" y="2178709"/>
              <a:ext cx="1305000" cy="303300"/>
            </a:xfrm>
            <a:prstGeom prst="roundRect">
              <a:avLst>
                <a:gd fmla="val 50000" name="adj"/>
              </a:avLst>
            </a:prstGeom>
            <a:solidFill>
              <a:srgbClr val="FF99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ja" sz="1600" u="none" cap="none" strike="noStrike">
                  <a:solidFill>
                    <a:schemeClr val="lt1"/>
                  </a:solidFill>
                  <a:latin typeface="Arial"/>
                  <a:ea typeface="Arial"/>
                  <a:cs typeface="Arial"/>
                  <a:sym typeface="Arial"/>
                </a:rPr>
                <a:t>専門里親</a:t>
              </a:r>
              <a:endParaRPr b="1" i="0" sz="1600" u="none" cap="none" strike="noStrike">
                <a:solidFill>
                  <a:schemeClr val="lt1"/>
                </a:solidFill>
                <a:latin typeface="Arial"/>
                <a:ea typeface="Arial"/>
                <a:cs typeface="Arial"/>
                <a:sym typeface="Arial"/>
              </a:endParaRPr>
            </a:p>
          </p:txBody>
        </p:sp>
      </p:grpSp>
      <p:pic>
        <p:nvPicPr>
          <p:cNvPr id="214" name="Google Shape;214;p12"/>
          <p:cNvPicPr preferRelativeResize="0"/>
          <p:nvPr/>
        </p:nvPicPr>
        <p:blipFill rotWithShape="1">
          <a:blip r:embed="rId3">
            <a:alphaModFix/>
          </a:blip>
          <a:srcRect b="0" l="0" r="0" t="0"/>
          <a:stretch/>
        </p:blipFill>
        <p:spPr>
          <a:xfrm>
            <a:off x="3555975" y="2076600"/>
            <a:ext cx="2540428" cy="209528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pic>
        <p:nvPicPr>
          <p:cNvPr id="219" name="Google Shape;219;p13"/>
          <p:cNvPicPr preferRelativeResize="0"/>
          <p:nvPr/>
        </p:nvPicPr>
        <p:blipFill rotWithShape="1">
          <a:blip r:embed="rId3">
            <a:alphaModFix/>
          </a:blip>
          <a:srcRect b="0" l="0" r="0" t="0"/>
          <a:stretch/>
        </p:blipFill>
        <p:spPr>
          <a:xfrm>
            <a:off x="474825" y="966025"/>
            <a:ext cx="5524875" cy="2036425"/>
          </a:xfrm>
          <a:prstGeom prst="rect">
            <a:avLst/>
          </a:prstGeom>
          <a:noFill/>
          <a:ln>
            <a:noFill/>
          </a:ln>
        </p:spPr>
      </p:pic>
      <p:sp>
        <p:nvSpPr>
          <p:cNvPr id="220" name="Google Shape;220;p13"/>
          <p:cNvSpPr txBox="1"/>
          <p:nvPr>
            <p:ph type="title"/>
          </p:nvPr>
        </p:nvSpPr>
        <p:spPr>
          <a:xfrm>
            <a:off x="225000" y="615325"/>
            <a:ext cx="2794500" cy="350700"/>
          </a:xfrm>
          <a:prstGeom prst="rect">
            <a:avLst/>
          </a:prstGeom>
          <a:solidFill>
            <a:srgbClr val="3D85C6"/>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800"/>
              <a:buNone/>
            </a:pPr>
            <a:r>
              <a:rPr b="1" lang="ja" sz="2200">
                <a:solidFill>
                  <a:schemeClr val="lt1"/>
                </a:solidFill>
                <a:latin typeface="Meiryo"/>
                <a:ea typeface="Meiryo"/>
                <a:cs typeface="Meiryo"/>
                <a:sym typeface="Meiryo"/>
              </a:rPr>
              <a:t>増え続ける児童虐待</a:t>
            </a:r>
            <a:endParaRPr b="1" sz="2200">
              <a:solidFill>
                <a:schemeClr val="lt1"/>
              </a:solidFill>
              <a:latin typeface="Meiryo"/>
              <a:ea typeface="Meiryo"/>
              <a:cs typeface="Meiryo"/>
              <a:sym typeface="Meiryo"/>
            </a:endParaRPr>
          </a:p>
        </p:txBody>
      </p:sp>
      <p:sp>
        <p:nvSpPr>
          <p:cNvPr id="221" name="Google Shape;221;p13"/>
          <p:cNvSpPr/>
          <p:nvPr/>
        </p:nvSpPr>
        <p:spPr>
          <a:xfrm>
            <a:off x="6238325" y="3460100"/>
            <a:ext cx="3808080" cy="1645758"/>
          </a:xfrm>
          <a:prstGeom prst="irregularSeal1">
            <a:avLst/>
          </a:prstGeom>
          <a:solidFill>
            <a:srgbClr val="42C44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ja" sz="1400" u="none" cap="none" strike="noStrike">
                <a:solidFill>
                  <a:srgbClr val="FFFFFF"/>
                </a:solidFill>
                <a:latin typeface="Meiryo"/>
                <a:ea typeface="Meiryo"/>
                <a:cs typeface="Meiryo"/>
                <a:sym typeface="Meiryo"/>
              </a:rPr>
              <a:t>面前DVは</a:t>
            </a:r>
            <a:endParaRPr b="1" i="0" sz="1400" u="none" cap="none" strike="noStrike">
              <a:solidFill>
                <a:srgbClr val="FFFFFF"/>
              </a:solidFill>
              <a:latin typeface="Meiryo"/>
              <a:ea typeface="Meiryo"/>
              <a:cs typeface="Meiryo"/>
              <a:sym typeface="Meiryo"/>
            </a:endParaRPr>
          </a:p>
          <a:p>
            <a:pPr indent="0" lvl="0" marL="0" marR="0" rtl="0" algn="ctr">
              <a:lnSpc>
                <a:spcPct val="100000"/>
              </a:lnSpc>
              <a:spcBef>
                <a:spcPts val="0"/>
              </a:spcBef>
              <a:spcAft>
                <a:spcPts val="0"/>
              </a:spcAft>
              <a:buClr>
                <a:schemeClr val="dk1"/>
              </a:buClr>
              <a:buSzPts val="1100"/>
              <a:buFont typeface="Arial"/>
              <a:buNone/>
            </a:pPr>
            <a:r>
              <a:rPr b="1" i="0" lang="ja" sz="1400" u="none" cap="none" strike="noStrike">
                <a:solidFill>
                  <a:srgbClr val="FFFFFF"/>
                </a:solidFill>
                <a:latin typeface="Meiryo"/>
                <a:ea typeface="Meiryo"/>
                <a:cs typeface="Meiryo"/>
                <a:sym typeface="Meiryo"/>
              </a:rPr>
              <a:t>心理的虐待</a:t>
            </a:r>
            <a:endParaRPr b="1" i="0" sz="1400" u="none" cap="none" strike="noStrike">
              <a:solidFill>
                <a:srgbClr val="FFFFFF"/>
              </a:solidFill>
              <a:latin typeface="Meiryo"/>
              <a:ea typeface="Meiryo"/>
              <a:cs typeface="Meiryo"/>
              <a:sym typeface="Meiryo"/>
            </a:endParaRPr>
          </a:p>
          <a:p>
            <a:pPr indent="0" lvl="0" marL="0" marR="0" rtl="0" algn="ctr">
              <a:lnSpc>
                <a:spcPct val="100000"/>
              </a:lnSpc>
              <a:spcBef>
                <a:spcPts val="0"/>
              </a:spcBef>
              <a:spcAft>
                <a:spcPts val="0"/>
              </a:spcAft>
              <a:buClr>
                <a:schemeClr val="dk1"/>
              </a:buClr>
              <a:buSzPts val="1100"/>
              <a:buFont typeface="Arial"/>
              <a:buNone/>
            </a:pPr>
            <a:r>
              <a:rPr b="1" i="0" lang="ja" sz="1400" u="none" cap="none" strike="noStrike">
                <a:solidFill>
                  <a:srgbClr val="FFFFFF"/>
                </a:solidFill>
                <a:latin typeface="Meiryo"/>
                <a:ea typeface="Meiryo"/>
                <a:cs typeface="Meiryo"/>
                <a:sym typeface="Meiryo"/>
              </a:rPr>
              <a:t>警察からの通告の6割</a:t>
            </a:r>
            <a:endParaRPr b="0" i="0" sz="1400" u="none" cap="none" strike="noStrike">
              <a:solidFill>
                <a:srgbClr val="000000"/>
              </a:solidFill>
              <a:latin typeface="Arial"/>
              <a:ea typeface="Arial"/>
              <a:cs typeface="Arial"/>
              <a:sym typeface="Arial"/>
            </a:endParaRPr>
          </a:p>
        </p:txBody>
      </p:sp>
      <p:pic>
        <p:nvPicPr>
          <p:cNvPr id="222" name="Google Shape;222;p13"/>
          <p:cNvPicPr preferRelativeResize="0"/>
          <p:nvPr/>
        </p:nvPicPr>
        <p:blipFill rotWithShape="1">
          <a:blip r:embed="rId4">
            <a:alphaModFix/>
          </a:blip>
          <a:srcRect b="0" l="0" r="0" t="0"/>
          <a:stretch/>
        </p:blipFill>
        <p:spPr>
          <a:xfrm>
            <a:off x="6238325" y="191937"/>
            <a:ext cx="2483575" cy="839450"/>
          </a:xfrm>
          <a:prstGeom prst="rect">
            <a:avLst/>
          </a:prstGeom>
          <a:noFill/>
          <a:ln>
            <a:noFill/>
          </a:ln>
        </p:spPr>
      </p:pic>
      <p:pic>
        <p:nvPicPr>
          <p:cNvPr id="223" name="Google Shape;223;p13"/>
          <p:cNvPicPr preferRelativeResize="0"/>
          <p:nvPr/>
        </p:nvPicPr>
        <p:blipFill rotWithShape="1">
          <a:blip r:embed="rId5">
            <a:alphaModFix/>
          </a:blip>
          <a:srcRect b="0" l="0" r="0" t="0"/>
          <a:stretch/>
        </p:blipFill>
        <p:spPr>
          <a:xfrm>
            <a:off x="6074000" y="3810717"/>
            <a:ext cx="1232825" cy="1332783"/>
          </a:xfrm>
          <a:prstGeom prst="rect">
            <a:avLst/>
          </a:prstGeom>
          <a:noFill/>
          <a:ln>
            <a:noFill/>
          </a:ln>
        </p:spPr>
      </p:pic>
      <p:sp>
        <p:nvSpPr>
          <p:cNvPr id="224" name="Google Shape;224;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ja"/>
              <a:t>‹#›</a:t>
            </a:fld>
            <a:endParaRPr/>
          </a:p>
        </p:txBody>
      </p:sp>
      <p:pic>
        <p:nvPicPr>
          <p:cNvPr id="225" name="Google Shape;225;p13"/>
          <p:cNvPicPr preferRelativeResize="0"/>
          <p:nvPr/>
        </p:nvPicPr>
        <p:blipFill rotWithShape="1">
          <a:blip r:embed="rId6">
            <a:alphaModFix/>
          </a:blip>
          <a:srcRect b="0" l="0" r="0" t="0"/>
          <a:stretch/>
        </p:blipFill>
        <p:spPr>
          <a:xfrm>
            <a:off x="6358475" y="1167980"/>
            <a:ext cx="2483575" cy="2408958"/>
          </a:xfrm>
          <a:prstGeom prst="rect">
            <a:avLst/>
          </a:prstGeom>
          <a:noFill/>
          <a:ln>
            <a:noFill/>
          </a:ln>
        </p:spPr>
      </p:pic>
      <p:grpSp>
        <p:nvGrpSpPr>
          <p:cNvPr id="226" name="Google Shape;226;p13"/>
          <p:cNvGrpSpPr/>
          <p:nvPr/>
        </p:nvGrpSpPr>
        <p:grpSpPr>
          <a:xfrm>
            <a:off x="471988" y="2815375"/>
            <a:ext cx="5673476" cy="2349675"/>
            <a:chOff x="471988" y="2815375"/>
            <a:chExt cx="5673476" cy="2349675"/>
          </a:xfrm>
        </p:grpSpPr>
        <p:pic>
          <p:nvPicPr>
            <p:cNvPr id="227" name="Google Shape;227;p13"/>
            <p:cNvPicPr preferRelativeResize="0"/>
            <p:nvPr/>
          </p:nvPicPr>
          <p:blipFill rotWithShape="1">
            <a:blip r:embed="rId7">
              <a:alphaModFix/>
            </a:blip>
            <a:srcRect b="0" l="0" r="0" t="0"/>
            <a:stretch/>
          </p:blipFill>
          <p:spPr>
            <a:xfrm>
              <a:off x="471988" y="2815375"/>
              <a:ext cx="5673476" cy="2349675"/>
            </a:xfrm>
            <a:prstGeom prst="rect">
              <a:avLst/>
            </a:prstGeom>
            <a:noFill/>
            <a:ln>
              <a:noFill/>
            </a:ln>
          </p:spPr>
        </p:pic>
        <p:pic>
          <p:nvPicPr>
            <p:cNvPr id="228" name="Google Shape;228;p13"/>
            <p:cNvPicPr preferRelativeResize="0"/>
            <p:nvPr/>
          </p:nvPicPr>
          <p:blipFill rotWithShape="1">
            <a:blip r:embed="rId8">
              <a:alphaModFix/>
            </a:blip>
            <a:srcRect b="0" l="0" r="0" t="0"/>
            <a:stretch/>
          </p:blipFill>
          <p:spPr>
            <a:xfrm>
              <a:off x="545700" y="3171825"/>
              <a:ext cx="1083075" cy="233750"/>
            </a:xfrm>
            <a:prstGeom prst="rect">
              <a:avLst/>
            </a:prstGeom>
            <a:noFill/>
            <a:ln>
              <a:noFill/>
            </a:ln>
          </p:spPr>
        </p:pic>
        <p:pic>
          <p:nvPicPr>
            <p:cNvPr id="229" name="Google Shape;229;p13"/>
            <p:cNvPicPr preferRelativeResize="0"/>
            <p:nvPr/>
          </p:nvPicPr>
          <p:blipFill rotWithShape="1">
            <a:blip r:embed="rId9">
              <a:alphaModFix/>
            </a:blip>
            <a:srcRect b="0" l="0" r="0" t="0"/>
            <a:stretch/>
          </p:blipFill>
          <p:spPr>
            <a:xfrm>
              <a:off x="3331788" y="3157700"/>
              <a:ext cx="1144412" cy="247875"/>
            </a:xfrm>
            <a:prstGeom prst="rect">
              <a:avLst/>
            </a:prstGeom>
            <a:noFill/>
            <a:ln>
              <a:noFill/>
            </a:ln>
          </p:spPr>
        </p:pic>
        <p:pic>
          <p:nvPicPr>
            <p:cNvPr id="230" name="Google Shape;230;p13"/>
            <p:cNvPicPr preferRelativeResize="0"/>
            <p:nvPr/>
          </p:nvPicPr>
          <p:blipFill rotWithShape="1">
            <a:blip r:embed="rId10">
              <a:alphaModFix/>
            </a:blip>
            <a:srcRect b="0" l="0" r="0" t="0"/>
            <a:stretch/>
          </p:blipFill>
          <p:spPr>
            <a:xfrm>
              <a:off x="545712" y="4159038"/>
              <a:ext cx="1144363" cy="247875"/>
            </a:xfrm>
            <a:prstGeom prst="rect">
              <a:avLst/>
            </a:prstGeom>
            <a:noFill/>
            <a:ln>
              <a:noFill/>
            </a:ln>
          </p:spPr>
        </p:pic>
        <p:pic>
          <p:nvPicPr>
            <p:cNvPr id="231" name="Google Shape;231;p13"/>
            <p:cNvPicPr preferRelativeResize="0"/>
            <p:nvPr/>
          </p:nvPicPr>
          <p:blipFill rotWithShape="1">
            <a:blip r:embed="rId11">
              <a:alphaModFix/>
            </a:blip>
            <a:srcRect b="0" l="0" r="0" t="0"/>
            <a:stretch/>
          </p:blipFill>
          <p:spPr>
            <a:xfrm>
              <a:off x="3331788" y="4135650"/>
              <a:ext cx="1144400" cy="246991"/>
            </a:xfrm>
            <a:prstGeom prst="rect">
              <a:avLst/>
            </a:prstGeom>
            <a:noFill/>
            <a:ln>
              <a:noFill/>
            </a:ln>
          </p:spPr>
        </p:pic>
      </p:grpSp>
      <p:sp>
        <p:nvSpPr>
          <p:cNvPr id="232" name="Google Shape;232;p13"/>
          <p:cNvSpPr txBox="1"/>
          <p:nvPr/>
        </p:nvSpPr>
        <p:spPr>
          <a:xfrm>
            <a:off x="190850" y="61975"/>
            <a:ext cx="32352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ja" sz="2200" u="none" cap="none" strike="noStrike">
                <a:solidFill>
                  <a:srgbClr val="3D85C6"/>
                </a:solidFill>
                <a:latin typeface="Arial"/>
                <a:ea typeface="Arial"/>
                <a:cs typeface="Arial"/>
                <a:sym typeface="Arial"/>
              </a:rPr>
              <a:t>4</a:t>
            </a:r>
            <a:r>
              <a:rPr b="1" i="0" lang="ja" sz="1700" u="none" cap="none" strike="noStrike">
                <a:solidFill>
                  <a:srgbClr val="3D85C6"/>
                </a:solidFill>
                <a:latin typeface="Arial"/>
                <a:ea typeface="Arial"/>
                <a:cs typeface="Arial"/>
                <a:sym typeface="Arial"/>
              </a:rPr>
              <a:t>.「こどもまんなか社会」</a:t>
            </a:r>
            <a:endParaRPr b="0" i="0" sz="1400" u="none" cap="none" strike="noStrike">
              <a:solidFill>
                <a:srgbClr val="000000"/>
              </a:solidFill>
              <a:latin typeface="Arial"/>
              <a:ea typeface="Arial"/>
              <a:cs typeface="Arial"/>
              <a:sym typeface="Arial"/>
            </a:endParaRPr>
          </a:p>
        </p:txBody>
      </p:sp>
      <p:sp>
        <p:nvSpPr>
          <p:cNvPr id="233" name="Google Shape;233;p13"/>
          <p:cNvSpPr/>
          <p:nvPr/>
        </p:nvSpPr>
        <p:spPr>
          <a:xfrm>
            <a:off x="8850" y="483425"/>
            <a:ext cx="3010800" cy="62100"/>
          </a:xfrm>
          <a:prstGeom prst="rect">
            <a:avLst/>
          </a:prstGeom>
          <a:solidFill>
            <a:srgbClr val="3D85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13"/>
          <p:cNvSpPr txBox="1"/>
          <p:nvPr/>
        </p:nvSpPr>
        <p:spPr>
          <a:xfrm>
            <a:off x="2286000" y="444975"/>
            <a:ext cx="709500" cy="292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700"/>
              <a:buFont typeface="Arial"/>
              <a:buNone/>
            </a:pPr>
            <a:r>
              <a:rPr b="1" i="0" lang="ja" sz="700" u="none" cap="none" strike="noStrike">
                <a:solidFill>
                  <a:srgbClr val="4A86E8"/>
                </a:solidFill>
                <a:latin typeface="Arial"/>
                <a:ea typeface="Arial"/>
                <a:cs typeface="Arial"/>
                <a:sym typeface="Arial"/>
              </a:rPr>
              <a:t>ぎゃくたい</a:t>
            </a:r>
            <a:endParaRPr b="1" i="0" sz="700" u="none" cap="none" strike="noStrike">
              <a:solidFill>
                <a:srgbClr val="4A86E8"/>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pic>
        <p:nvPicPr>
          <p:cNvPr id="239" name="Google Shape;239;p14"/>
          <p:cNvPicPr preferRelativeResize="0"/>
          <p:nvPr/>
        </p:nvPicPr>
        <p:blipFill rotWithShape="1">
          <a:blip r:embed="rId3">
            <a:alphaModFix/>
          </a:blip>
          <a:srcRect b="2205" l="0" r="0" t="20118"/>
          <a:stretch/>
        </p:blipFill>
        <p:spPr>
          <a:xfrm>
            <a:off x="2383975" y="1203875"/>
            <a:ext cx="6537300" cy="3393050"/>
          </a:xfrm>
          <a:prstGeom prst="rect">
            <a:avLst/>
          </a:prstGeom>
          <a:noFill/>
          <a:ln>
            <a:noFill/>
          </a:ln>
        </p:spPr>
      </p:pic>
      <p:sp>
        <p:nvSpPr>
          <p:cNvPr id="240" name="Google Shape;240;p14"/>
          <p:cNvSpPr/>
          <p:nvPr/>
        </p:nvSpPr>
        <p:spPr>
          <a:xfrm>
            <a:off x="322325" y="3346700"/>
            <a:ext cx="2208276" cy="1796796"/>
          </a:xfrm>
          <a:prstGeom prst="cloud">
            <a:avLst/>
          </a:prstGeom>
          <a:solidFill>
            <a:srgbClr val="FFFF00"/>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14"/>
          <p:cNvSpPr/>
          <p:nvPr/>
        </p:nvSpPr>
        <p:spPr>
          <a:xfrm rot="5400000">
            <a:off x="971425" y="2255225"/>
            <a:ext cx="788700" cy="1572900"/>
          </a:xfrm>
          <a:prstGeom prst="stripedRightArrow">
            <a:avLst>
              <a:gd fmla="val 50000" name="adj1"/>
              <a:gd fmla="val 50000" name="adj2"/>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ja"/>
              <a:t>‹#›</a:t>
            </a:fld>
            <a:endParaRPr/>
          </a:p>
        </p:txBody>
      </p:sp>
      <p:sp>
        <p:nvSpPr>
          <p:cNvPr id="243" name="Google Shape;243;p14"/>
          <p:cNvSpPr txBox="1"/>
          <p:nvPr/>
        </p:nvSpPr>
        <p:spPr>
          <a:xfrm>
            <a:off x="261750" y="618675"/>
            <a:ext cx="2508900" cy="393600"/>
          </a:xfrm>
          <a:prstGeom prst="rect">
            <a:avLst/>
          </a:prstGeom>
          <a:solidFill>
            <a:srgbClr val="3D85C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ja" sz="2000" u="none" cap="none" strike="noStrike">
                <a:solidFill>
                  <a:schemeClr val="lt1"/>
                </a:solidFill>
                <a:latin typeface="Arial"/>
                <a:ea typeface="Arial"/>
                <a:cs typeface="Arial"/>
                <a:sym typeface="Arial"/>
              </a:rPr>
              <a:t>ヤングケアラー</a:t>
            </a:r>
            <a:endParaRPr b="1" i="0" sz="2000" u="none" cap="none" strike="noStrike">
              <a:solidFill>
                <a:schemeClr val="lt1"/>
              </a:solidFill>
              <a:latin typeface="Arial"/>
              <a:ea typeface="Arial"/>
              <a:cs typeface="Arial"/>
              <a:sym typeface="Arial"/>
            </a:endParaRPr>
          </a:p>
        </p:txBody>
      </p:sp>
      <p:sp>
        <p:nvSpPr>
          <p:cNvPr id="244" name="Google Shape;244;p14"/>
          <p:cNvSpPr txBox="1"/>
          <p:nvPr/>
        </p:nvSpPr>
        <p:spPr>
          <a:xfrm>
            <a:off x="514675" y="1175525"/>
            <a:ext cx="1869300" cy="1471800"/>
          </a:xfrm>
          <a:prstGeom prst="rect">
            <a:avLst/>
          </a:prstGeom>
          <a:solidFill>
            <a:srgbClr val="FFFF00"/>
          </a:solid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100"/>
              <a:buFont typeface="Arial"/>
              <a:buNone/>
            </a:pPr>
            <a:r>
              <a:rPr b="1" i="0" lang="ja" sz="1100" u="none" cap="none" strike="noStrike">
                <a:solidFill>
                  <a:schemeClr val="dk1"/>
                </a:solidFill>
                <a:latin typeface="Arial"/>
                <a:ea typeface="Arial"/>
                <a:cs typeface="Arial"/>
                <a:sym typeface="Arial"/>
              </a:rPr>
              <a:t>中学２年生の17人に1人がヤングケアラー</a:t>
            </a:r>
            <a:endParaRPr b="1" i="0" sz="1100" u="none" cap="none" strike="noStrike">
              <a:solidFill>
                <a:schemeClr val="dk1"/>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100"/>
              <a:buFont typeface="Arial"/>
              <a:buNone/>
            </a:pPr>
            <a:r>
              <a:rPr b="1" i="0" lang="ja" sz="1100" u="none" cap="none" strike="noStrike">
                <a:solidFill>
                  <a:schemeClr val="dk1"/>
                </a:solidFill>
                <a:latin typeface="Arial"/>
                <a:ea typeface="Arial"/>
                <a:cs typeface="Arial"/>
                <a:sym typeface="Arial"/>
              </a:rPr>
              <a:t>半数近くが「ほぼ毎日」</a:t>
            </a:r>
            <a:endParaRPr b="1" i="0" sz="1100" u="none" cap="none" strike="noStrike">
              <a:solidFill>
                <a:schemeClr val="dk1"/>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100"/>
              <a:buFont typeface="Arial"/>
              <a:buNone/>
            </a:pPr>
            <a:r>
              <a:rPr b="1" i="0" lang="ja" sz="1100" u="none" cap="none" strike="noStrike">
                <a:solidFill>
                  <a:schemeClr val="dk1"/>
                </a:solidFill>
                <a:latin typeface="Arial"/>
                <a:ea typeface="Arial"/>
                <a:cs typeface="Arial"/>
                <a:sym typeface="Arial"/>
              </a:rPr>
              <a:t>平日で1日４時間</a:t>
            </a:r>
            <a:endParaRPr b="1" i="0" sz="1100" u="none" cap="none" strike="noStrike">
              <a:solidFill>
                <a:schemeClr val="dk1"/>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100"/>
              <a:buFont typeface="Arial"/>
              <a:buNone/>
            </a:pPr>
            <a:r>
              <a:rPr b="1" i="0" lang="ja" sz="1100" u="none" cap="none" strike="noStrike">
                <a:solidFill>
                  <a:schemeClr val="dk1"/>
                </a:solidFill>
                <a:latin typeface="Arial"/>
                <a:ea typeface="Arial"/>
                <a:cs typeface="Arial"/>
                <a:sym typeface="Arial"/>
              </a:rPr>
              <a:t>家族の世話をしています。</a:t>
            </a:r>
            <a:endParaRPr b="1" i="0" sz="1100" u="none" cap="none" strike="noStrike">
              <a:solidFill>
                <a:schemeClr val="dk1"/>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100"/>
              <a:buFont typeface="Arial"/>
              <a:buNone/>
            </a:pPr>
            <a:r>
              <a:t/>
            </a:r>
            <a:endParaRPr b="1" i="0" sz="1100" u="none" cap="none" strike="noStrike">
              <a:solidFill>
                <a:schemeClr val="dk1"/>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700"/>
              <a:buFont typeface="Arial"/>
              <a:buNone/>
            </a:pPr>
            <a:r>
              <a:rPr b="1" i="0" lang="ja" sz="700" u="none" cap="none" strike="noStrike">
                <a:solidFill>
                  <a:schemeClr val="dk1"/>
                </a:solidFill>
                <a:latin typeface="Arial"/>
                <a:ea typeface="Arial"/>
                <a:cs typeface="Arial"/>
                <a:sym typeface="Arial"/>
              </a:rPr>
              <a:t>出典：令和２年度厚生労働省調査</a:t>
            </a:r>
            <a:endParaRPr b="1" i="0" sz="700" u="none" cap="none" strike="noStrike">
              <a:solidFill>
                <a:schemeClr val="dk1"/>
              </a:solidFill>
              <a:latin typeface="Arial"/>
              <a:ea typeface="Arial"/>
              <a:cs typeface="Arial"/>
              <a:sym typeface="Arial"/>
            </a:endParaRPr>
          </a:p>
        </p:txBody>
      </p:sp>
      <p:sp>
        <p:nvSpPr>
          <p:cNvPr id="245" name="Google Shape;245;p14"/>
          <p:cNvSpPr txBox="1"/>
          <p:nvPr/>
        </p:nvSpPr>
        <p:spPr>
          <a:xfrm>
            <a:off x="2770625" y="549750"/>
            <a:ext cx="5959500" cy="831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ja" sz="1200" u="none" cap="none" strike="noStrike">
                <a:solidFill>
                  <a:srgbClr val="000000"/>
                </a:solidFill>
                <a:latin typeface="Arial"/>
                <a:ea typeface="Arial"/>
                <a:cs typeface="Arial"/>
                <a:sym typeface="Arial"/>
              </a:rPr>
              <a:t>病気や障がいのある家族・親族の介護など、</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ja" sz="1200" u="none" cap="none" strike="noStrike">
                <a:solidFill>
                  <a:srgbClr val="000000"/>
                </a:solidFill>
                <a:latin typeface="Arial"/>
                <a:ea typeface="Arial"/>
                <a:cs typeface="Arial"/>
                <a:sym typeface="Arial"/>
              </a:rPr>
              <a:t>本来、大人が担う家事や家族の世話などを、日常的に行っている子どものこと。</a:t>
            </a:r>
            <a:endParaRPr b="0" i="0" sz="1200" u="none" cap="none" strike="noStrike">
              <a:solidFill>
                <a:srgbClr val="000000"/>
              </a:solidFill>
              <a:latin typeface="Arial"/>
              <a:ea typeface="Arial"/>
              <a:cs typeface="Arial"/>
              <a:sym typeface="Arial"/>
            </a:endParaRPr>
          </a:p>
        </p:txBody>
      </p:sp>
      <p:sp>
        <p:nvSpPr>
          <p:cNvPr id="246" name="Google Shape;246;p14"/>
          <p:cNvSpPr txBox="1"/>
          <p:nvPr/>
        </p:nvSpPr>
        <p:spPr>
          <a:xfrm>
            <a:off x="237625" y="2810575"/>
            <a:ext cx="2256300" cy="1662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ja" sz="1200" u="none" cap="none" strike="noStrike">
                <a:solidFill>
                  <a:schemeClr val="dk1"/>
                </a:solidFill>
                <a:latin typeface="Arial"/>
                <a:ea typeface="Arial"/>
                <a:cs typeface="Arial"/>
                <a:sym typeface="Arial"/>
              </a:rPr>
              <a:t>過度な負担</a:t>
            </a:r>
            <a:endParaRPr b="1" i="0" sz="12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1" i="0" lang="ja" sz="1200" u="none" cap="none" strike="noStrike">
                <a:solidFill>
                  <a:srgbClr val="FF0000"/>
                </a:solidFill>
                <a:latin typeface="Arial"/>
                <a:ea typeface="Arial"/>
                <a:cs typeface="Arial"/>
                <a:sym typeface="Arial"/>
              </a:rPr>
              <a:t>学習や教育</a:t>
            </a:r>
            <a:endParaRPr b="1" i="0" sz="1200" u="none" cap="none" strike="noStrike">
              <a:solidFill>
                <a:srgbClr val="FF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1" i="0" lang="ja" sz="1200" u="none" cap="none" strike="noStrike">
                <a:solidFill>
                  <a:srgbClr val="FF0000"/>
                </a:solidFill>
                <a:latin typeface="Arial"/>
                <a:ea typeface="Arial"/>
                <a:cs typeface="Arial"/>
                <a:sym typeface="Arial"/>
              </a:rPr>
              <a:t>友人との遊びや交流</a:t>
            </a:r>
            <a:endParaRPr b="1" i="0" sz="1200" u="none" cap="none" strike="noStrike">
              <a:solidFill>
                <a:srgbClr val="FF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1" i="0" lang="ja" sz="1200" u="none" cap="none" strike="noStrike">
                <a:solidFill>
                  <a:srgbClr val="FF0000"/>
                </a:solidFill>
                <a:latin typeface="Arial"/>
                <a:ea typeface="Arial"/>
                <a:cs typeface="Arial"/>
                <a:sym typeface="Arial"/>
              </a:rPr>
              <a:t>体験の機会</a:t>
            </a:r>
            <a:endParaRPr b="1" i="0" sz="1200" u="none" cap="none" strike="noStrike">
              <a:solidFill>
                <a:srgbClr val="FF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1" i="0" lang="ja" sz="1200" u="none" cap="none" strike="noStrike">
                <a:solidFill>
                  <a:srgbClr val="FF0000"/>
                </a:solidFill>
                <a:latin typeface="Arial"/>
                <a:ea typeface="Arial"/>
                <a:cs typeface="Arial"/>
                <a:sym typeface="Arial"/>
              </a:rPr>
              <a:t>などが乏しくなる</a:t>
            </a:r>
            <a:endParaRPr b="1" i="0" sz="1200" u="none" cap="none" strike="noStrike">
              <a:solidFill>
                <a:srgbClr val="FF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ja" sz="1200" u="none" cap="none" strike="noStrike">
                <a:solidFill>
                  <a:schemeClr val="dk1"/>
                </a:solidFill>
                <a:latin typeface="Arial"/>
                <a:ea typeface="Arial"/>
                <a:cs typeface="Arial"/>
                <a:sym typeface="Arial"/>
              </a:rPr>
              <a:t>さまざまな影響が</a:t>
            </a:r>
            <a:endParaRPr b="0" i="0" sz="12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ja" sz="1200" u="none" cap="none" strike="noStrike">
                <a:solidFill>
                  <a:schemeClr val="dk1"/>
                </a:solidFill>
                <a:latin typeface="Arial"/>
                <a:ea typeface="Arial"/>
                <a:cs typeface="Arial"/>
                <a:sym typeface="Arial"/>
              </a:rPr>
              <a:t>心配されます。</a:t>
            </a:r>
            <a:endParaRPr b="0" i="0" sz="1400" u="none" cap="none" strike="noStrike">
              <a:solidFill>
                <a:srgbClr val="000000"/>
              </a:solidFill>
              <a:latin typeface="Arial"/>
              <a:ea typeface="Arial"/>
              <a:cs typeface="Arial"/>
              <a:sym typeface="Arial"/>
            </a:endParaRPr>
          </a:p>
        </p:txBody>
      </p:sp>
      <p:sp>
        <p:nvSpPr>
          <p:cNvPr id="247" name="Google Shape;247;p14"/>
          <p:cNvSpPr txBox="1"/>
          <p:nvPr/>
        </p:nvSpPr>
        <p:spPr>
          <a:xfrm>
            <a:off x="190850" y="61975"/>
            <a:ext cx="32352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ja" sz="2200" u="none" cap="none" strike="noStrike">
                <a:solidFill>
                  <a:srgbClr val="3D85C6"/>
                </a:solidFill>
                <a:latin typeface="Arial"/>
                <a:ea typeface="Arial"/>
                <a:cs typeface="Arial"/>
                <a:sym typeface="Arial"/>
              </a:rPr>
              <a:t>4</a:t>
            </a:r>
            <a:r>
              <a:rPr b="1" i="0" lang="ja" sz="1700" u="none" cap="none" strike="noStrike">
                <a:solidFill>
                  <a:srgbClr val="3D85C6"/>
                </a:solidFill>
                <a:latin typeface="Arial"/>
                <a:ea typeface="Arial"/>
                <a:cs typeface="Arial"/>
                <a:sym typeface="Arial"/>
              </a:rPr>
              <a:t>.「こどもまんなか社会」</a:t>
            </a:r>
            <a:endParaRPr b="0" i="0" sz="1400" u="none" cap="none" strike="noStrike">
              <a:solidFill>
                <a:srgbClr val="000000"/>
              </a:solidFill>
              <a:latin typeface="Arial"/>
              <a:ea typeface="Arial"/>
              <a:cs typeface="Arial"/>
              <a:sym typeface="Arial"/>
            </a:endParaRPr>
          </a:p>
        </p:txBody>
      </p:sp>
      <p:sp>
        <p:nvSpPr>
          <p:cNvPr id="248" name="Google Shape;248;p14"/>
          <p:cNvSpPr/>
          <p:nvPr/>
        </p:nvSpPr>
        <p:spPr>
          <a:xfrm>
            <a:off x="8850" y="483425"/>
            <a:ext cx="2761800" cy="62100"/>
          </a:xfrm>
          <a:prstGeom prst="rect">
            <a:avLst/>
          </a:prstGeom>
          <a:solidFill>
            <a:srgbClr val="3D85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14"/>
          <p:cNvSpPr txBox="1"/>
          <p:nvPr/>
        </p:nvSpPr>
        <p:spPr>
          <a:xfrm>
            <a:off x="5452850" y="4817675"/>
            <a:ext cx="3223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14"/>
          <p:cNvSpPr txBox="1"/>
          <p:nvPr/>
        </p:nvSpPr>
        <p:spPr>
          <a:xfrm>
            <a:off x="6257925" y="4536925"/>
            <a:ext cx="2418600" cy="3033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800"/>
              <a:buFont typeface="Arial"/>
              <a:buNone/>
            </a:pPr>
            <a:r>
              <a:rPr b="0" i="0" lang="ja" sz="800" u="none" cap="none" strike="noStrike">
                <a:solidFill>
                  <a:srgbClr val="000000"/>
                </a:solidFill>
                <a:latin typeface="Arial"/>
                <a:ea typeface="Arial"/>
                <a:cs typeface="Arial"/>
                <a:sym typeface="Arial"/>
              </a:rPr>
              <a:t>出展：</a:t>
            </a:r>
            <a:r>
              <a:rPr b="0" i="0" lang="ja" sz="900" u="none" cap="none" strike="noStrike">
                <a:solidFill>
                  <a:srgbClr val="222222"/>
                </a:solidFill>
                <a:highlight>
                  <a:srgbClr val="FFFFFF"/>
                </a:highlight>
                <a:latin typeface="Arial"/>
                <a:ea typeface="Arial"/>
                <a:cs typeface="Arial"/>
                <a:sym typeface="Arial"/>
              </a:rPr>
              <a:t>厚生労働省資ホームページ</a:t>
            </a:r>
            <a:endParaRPr b="0" i="0" sz="8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ja"/>
              <a:t>‹#›</a:t>
            </a:fld>
            <a:endParaRPr/>
          </a:p>
        </p:txBody>
      </p:sp>
      <p:pic>
        <p:nvPicPr>
          <p:cNvPr id="256" name="Google Shape;256;p15"/>
          <p:cNvPicPr preferRelativeResize="0"/>
          <p:nvPr/>
        </p:nvPicPr>
        <p:blipFill rotWithShape="1">
          <a:blip r:embed="rId3">
            <a:alphaModFix/>
          </a:blip>
          <a:srcRect b="0" l="0" r="0" t="0"/>
          <a:stretch/>
        </p:blipFill>
        <p:spPr>
          <a:xfrm>
            <a:off x="2290125" y="3399550"/>
            <a:ext cx="4484649" cy="1741225"/>
          </a:xfrm>
          <a:prstGeom prst="rect">
            <a:avLst/>
          </a:prstGeom>
          <a:noFill/>
          <a:ln>
            <a:noFill/>
          </a:ln>
        </p:spPr>
      </p:pic>
      <p:sp>
        <p:nvSpPr>
          <p:cNvPr id="257" name="Google Shape;257;p15"/>
          <p:cNvSpPr txBox="1"/>
          <p:nvPr/>
        </p:nvSpPr>
        <p:spPr>
          <a:xfrm>
            <a:off x="190850" y="61975"/>
            <a:ext cx="36957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ja" sz="2200" u="none" cap="none" strike="noStrike">
                <a:solidFill>
                  <a:srgbClr val="3D85C6"/>
                </a:solidFill>
                <a:latin typeface="Arial"/>
                <a:ea typeface="Arial"/>
                <a:cs typeface="Arial"/>
                <a:sym typeface="Arial"/>
              </a:rPr>
              <a:t>5</a:t>
            </a:r>
            <a:r>
              <a:rPr b="1" i="0" lang="ja" sz="1700" u="none" cap="none" strike="noStrike">
                <a:solidFill>
                  <a:srgbClr val="3D85C6"/>
                </a:solidFill>
                <a:latin typeface="Arial"/>
                <a:ea typeface="Arial"/>
                <a:cs typeface="Arial"/>
                <a:sym typeface="Arial"/>
              </a:rPr>
              <a:t>.子どもに寄り添う市民活動</a:t>
            </a:r>
            <a:endParaRPr b="0" i="0" sz="1400" u="none" cap="none" strike="noStrike">
              <a:solidFill>
                <a:srgbClr val="000000"/>
              </a:solidFill>
              <a:latin typeface="Arial"/>
              <a:ea typeface="Arial"/>
              <a:cs typeface="Arial"/>
              <a:sym typeface="Arial"/>
            </a:endParaRPr>
          </a:p>
        </p:txBody>
      </p:sp>
      <p:sp>
        <p:nvSpPr>
          <p:cNvPr id="258" name="Google Shape;258;p15"/>
          <p:cNvSpPr/>
          <p:nvPr/>
        </p:nvSpPr>
        <p:spPr>
          <a:xfrm>
            <a:off x="1405750" y="1628513"/>
            <a:ext cx="1672500" cy="315000"/>
          </a:xfrm>
          <a:prstGeom prst="roundRect">
            <a:avLst>
              <a:gd fmla="val 16667" name="adj"/>
            </a:avLst>
          </a:prstGeom>
          <a:solidFill>
            <a:srgbClr val="D9EAD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ja" sz="1400" u="none" cap="none" strike="noStrike">
                <a:solidFill>
                  <a:srgbClr val="000000"/>
                </a:solidFill>
                <a:latin typeface="Arial"/>
                <a:ea typeface="Arial"/>
                <a:cs typeface="Arial"/>
                <a:sym typeface="Arial"/>
              </a:rPr>
              <a:t>フードバンク</a:t>
            </a:r>
            <a:endParaRPr b="0" i="0" sz="1400" u="none" cap="none" strike="noStrike">
              <a:solidFill>
                <a:srgbClr val="000000"/>
              </a:solidFill>
              <a:latin typeface="Arial"/>
              <a:ea typeface="Arial"/>
              <a:cs typeface="Arial"/>
              <a:sym typeface="Arial"/>
            </a:endParaRPr>
          </a:p>
        </p:txBody>
      </p:sp>
      <p:sp>
        <p:nvSpPr>
          <p:cNvPr id="259" name="Google Shape;259;p15"/>
          <p:cNvSpPr/>
          <p:nvPr/>
        </p:nvSpPr>
        <p:spPr>
          <a:xfrm>
            <a:off x="3565125" y="759338"/>
            <a:ext cx="1672500" cy="315000"/>
          </a:xfrm>
          <a:prstGeom prst="roundRect">
            <a:avLst>
              <a:gd fmla="val 16667" name="adj"/>
            </a:avLst>
          </a:prstGeom>
          <a:solidFill>
            <a:srgbClr val="C9DAF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ja" sz="1400" u="none" cap="none" strike="noStrike">
                <a:solidFill>
                  <a:srgbClr val="000000"/>
                </a:solidFill>
                <a:latin typeface="Arial"/>
                <a:ea typeface="Arial"/>
                <a:cs typeface="Arial"/>
                <a:sym typeface="Arial"/>
              </a:rPr>
              <a:t>学習支援</a:t>
            </a:r>
            <a:endParaRPr b="0" i="0" sz="1400" u="none" cap="none" strike="noStrike">
              <a:solidFill>
                <a:srgbClr val="000000"/>
              </a:solidFill>
              <a:latin typeface="Arial"/>
              <a:ea typeface="Arial"/>
              <a:cs typeface="Arial"/>
              <a:sym typeface="Arial"/>
            </a:endParaRPr>
          </a:p>
        </p:txBody>
      </p:sp>
      <p:sp>
        <p:nvSpPr>
          <p:cNvPr id="260" name="Google Shape;260;p15"/>
          <p:cNvSpPr/>
          <p:nvPr/>
        </p:nvSpPr>
        <p:spPr>
          <a:xfrm>
            <a:off x="1830425" y="2874125"/>
            <a:ext cx="2334900" cy="315000"/>
          </a:xfrm>
          <a:prstGeom prst="roundRect">
            <a:avLst>
              <a:gd fmla="val 16667" name="adj"/>
            </a:avLst>
          </a:prstGeom>
          <a:solidFill>
            <a:srgbClr val="C9DAF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ja" sz="1400" u="none" cap="none" strike="noStrike">
                <a:solidFill>
                  <a:srgbClr val="000000"/>
                </a:solidFill>
                <a:latin typeface="Arial"/>
                <a:ea typeface="Arial"/>
                <a:cs typeface="Arial"/>
                <a:sym typeface="Arial"/>
              </a:rPr>
              <a:t>ひとり親家庭への支援</a:t>
            </a:r>
            <a:endParaRPr b="0" i="0" sz="1400" u="none" cap="none" strike="noStrike">
              <a:solidFill>
                <a:srgbClr val="000000"/>
              </a:solidFill>
              <a:latin typeface="Arial"/>
              <a:ea typeface="Arial"/>
              <a:cs typeface="Arial"/>
              <a:sym typeface="Arial"/>
            </a:endParaRPr>
          </a:p>
        </p:txBody>
      </p:sp>
      <p:sp>
        <p:nvSpPr>
          <p:cNvPr id="261" name="Google Shape;261;p15"/>
          <p:cNvSpPr/>
          <p:nvPr/>
        </p:nvSpPr>
        <p:spPr>
          <a:xfrm>
            <a:off x="1405750" y="759338"/>
            <a:ext cx="1672500" cy="315000"/>
          </a:xfrm>
          <a:prstGeom prst="roundRect">
            <a:avLst>
              <a:gd fmla="val 16667" name="adj"/>
            </a:avLst>
          </a:prstGeom>
          <a:solidFill>
            <a:srgbClr val="C9DAF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ja" sz="1400" u="none" cap="none" strike="noStrike">
                <a:solidFill>
                  <a:srgbClr val="000000"/>
                </a:solidFill>
                <a:latin typeface="Arial"/>
                <a:ea typeface="Arial"/>
                <a:cs typeface="Arial"/>
                <a:sym typeface="Arial"/>
              </a:rPr>
              <a:t>子ども食堂</a:t>
            </a:r>
            <a:endParaRPr b="0" i="0" sz="1400" u="none" cap="none" strike="noStrike">
              <a:solidFill>
                <a:srgbClr val="000000"/>
              </a:solidFill>
              <a:latin typeface="Arial"/>
              <a:ea typeface="Arial"/>
              <a:cs typeface="Arial"/>
              <a:sym typeface="Arial"/>
            </a:endParaRPr>
          </a:p>
        </p:txBody>
      </p:sp>
      <p:sp>
        <p:nvSpPr>
          <p:cNvPr id="262" name="Google Shape;262;p15"/>
          <p:cNvSpPr/>
          <p:nvPr/>
        </p:nvSpPr>
        <p:spPr>
          <a:xfrm>
            <a:off x="5161675" y="2854988"/>
            <a:ext cx="2924400" cy="315000"/>
          </a:xfrm>
          <a:prstGeom prst="roundRect">
            <a:avLst>
              <a:gd fmla="val 16667" name="adj"/>
            </a:avLst>
          </a:prstGeom>
          <a:solidFill>
            <a:srgbClr val="C9DAF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ja" sz="1400" u="none" cap="none" strike="noStrike">
                <a:solidFill>
                  <a:srgbClr val="000000"/>
                </a:solidFill>
                <a:latin typeface="Arial"/>
                <a:ea typeface="Arial"/>
                <a:cs typeface="Arial"/>
                <a:sym typeface="Arial"/>
              </a:rPr>
              <a:t>生活困窮世帯の子どもへの支援</a:t>
            </a:r>
            <a:endParaRPr b="0" i="0" sz="1400" u="none" cap="none" strike="noStrike">
              <a:solidFill>
                <a:srgbClr val="000000"/>
              </a:solidFill>
              <a:latin typeface="Arial"/>
              <a:ea typeface="Arial"/>
              <a:cs typeface="Arial"/>
              <a:sym typeface="Arial"/>
            </a:endParaRPr>
          </a:p>
        </p:txBody>
      </p:sp>
      <p:sp>
        <p:nvSpPr>
          <p:cNvPr id="263" name="Google Shape;263;p15"/>
          <p:cNvSpPr/>
          <p:nvPr/>
        </p:nvSpPr>
        <p:spPr>
          <a:xfrm>
            <a:off x="3965547" y="2476788"/>
            <a:ext cx="1212900" cy="315000"/>
          </a:xfrm>
          <a:prstGeom prst="roundRect">
            <a:avLst>
              <a:gd fmla="val 16667" name="adj"/>
            </a:avLst>
          </a:prstGeom>
          <a:solidFill>
            <a:srgbClr val="C9DAF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ja" sz="1400" u="none" cap="none" strike="noStrike">
                <a:solidFill>
                  <a:srgbClr val="000000"/>
                </a:solidFill>
                <a:latin typeface="Arial"/>
                <a:ea typeface="Arial"/>
                <a:cs typeface="Arial"/>
                <a:sym typeface="Arial"/>
              </a:rPr>
              <a:t>奨学金</a:t>
            </a:r>
            <a:endParaRPr b="0" i="0" sz="1400" u="none" cap="none" strike="noStrike">
              <a:solidFill>
                <a:srgbClr val="000000"/>
              </a:solidFill>
              <a:latin typeface="Arial"/>
              <a:ea typeface="Arial"/>
              <a:cs typeface="Arial"/>
              <a:sym typeface="Arial"/>
            </a:endParaRPr>
          </a:p>
        </p:txBody>
      </p:sp>
      <p:sp>
        <p:nvSpPr>
          <p:cNvPr id="264" name="Google Shape;264;p15"/>
          <p:cNvSpPr/>
          <p:nvPr/>
        </p:nvSpPr>
        <p:spPr>
          <a:xfrm>
            <a:off x="5161675" y="2069225"/>
            <a:ext cx="2334900" cy="315000"/>
          </a:xfrm>
          <a:prstGeom prst="roundRect">
            <a:avLst>
              <a:gd fmla="val 16667" name="adj"/>
            </a:avLst>
          </a:prstGeom>
          <a:solidFill>
            <a:srgbClr val="C9DAF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ja" sz="1400" u="none" cap="none" strike="noStrike">
                <a:solidFill>
                  <a:srgbClr val="000000"/>
                </a:solidFill>
                <a:latin typeface="Arial"/>
                <a:ea typeface="Arial"/>
                <a:cs typeface="Arial"/>
                <a:sym typeface="Arial"/>
              </a:rPr>
              <a:t>子どもの生活支援</a:t>
            </a:r>
            <a:endParaRPr b="0" i="0" sz="1400" u="none" cap="none" strike="noStrike">
              <a:solidFill>
                <a:srgbClr val="000000"/>
              </a:solidFill>
              <a:latin typeface="Arial"/>
              <a:ea typeface="Arial"/>
              <a:cs typeface="Arial"/>
              <a:sym typeface="Arial"/>
            </a:endParaRPr>
          </a:p>
        </p:txBody>
      </p:sp>
      <p:sp>
        <p:nvSpPr>
          <p:cNvPr id="265" name="Google Shape;265;p15"/>
          <p:cNvSpPr/>
          <p:nvPr/>
        </p:nvSpPr>
        <p:spPr>
          <a:xfrm>
            <a:off x="8850" y="483425"/>
            <a:ext cx="3069300" cy="62100"/>
          </a:xfrm>
          <a:prstGeom prst="rect">
            <a:avLst/>
          </a:prstGeom>
          <a:solidFill>
            <a:srgbClr val="3D85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15"/>
          <p:cNvSpPr/>
          <p:nvPr/>
        </p:nvSpPr>
        <p:spPr>
          <a:xfrm>
            <a:off x="592450" y="2462538"/>
            <a:ext cx="2334900" cy="315000"/>
          </a:xfrm>
          <a:prstGeom prst="roundRect">
            <a:avLst>
              <a:gd fmla="val 16667" name="adj"/>
            </a:avLst>
          </a:prstGeom>
          <a:solidFill>
            <a:srgbClr val="C9DAF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ja" sz="1400" u="none" cap="none" strike="noStrike">
                <a:solidFill>
                  <a:srgbClr val="000000"/>
                </a:solidFill>
                <a:latin typeface="Arial"/>
                <a:ea typeface="Arial"/>
                <a:cs typeface="Arial"/>
                <a:sym typeface="Arial"/>
              </a:rPr>
              <a:t>ヤングケアラー</a:t>
            </a:r>
            <a:endParaRPr b="0" i="0" sz="1400" u="none" cap="none" strike="noStrike">
              <a:solidFill>
                <a:srgbClr val="000000"/>
              </a:solidFill>
              <a:latin typeface="Arial"/>
              <a:ea typeface="Arial"/>
              <a:cs typeface="Arial"/>
              <a:sym typeface="Arial"/>
            </a:endParaRPr>
          </a:p>
        </p:txBody>
      </p:sp>
      <p:sp>
        <p:nvSpPr>
          <p:cNvPr id="267" name="Google Shape;267;p15"/>
          <p:cNvSpPr/>
          <p:nvPr/>
        </p:nvSpPr>
        <p:spPr>
          <a:xfrm>
            <a:off x="601550" y="1151025"/>
            <a:ext cx="7861800" cy="393600"/>
          </a:xfrm>
          <a:prstGeom prst="roundRect">
            <a:avLst>
              <a:gd fmla="val 16667" name="adj"/>
            </a:avLst>
          </a:prstGeom>
          <a:solidFill>
            <a:srgbClr val="FCE5CD"/>
          </a:solidFill>
          <a:ln cap="flat" cmpd="sng" w="9525">
            <a:solidFill>
              <a:srgbClr val="FFF2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ja" sz="1400" u="none" cap="none" strike="noStrike">
                <a:solidFill>
                  <a:srgbClr val="000000"/>
                </a:solidFill>
                <a:latin typeface="Arial"/>
                <a:ea typeface="Arial"/>
                <a:cs typeface="Arial"/>
                <a:sym typeface="Arial"/>
              </a:rPr>
              <a:t>「子どもの居場所づくり」</a:t>
            </a:r>
            <a:endParaRPr b="0" i="0" sz="1400" u="none" cap="none" strike="noStrike">
              <a:solidFill>
                <a:srgbClr val="000000"/>
              </a:solidFill>
              <a:latin typeface="Arial"/>
              <a:ea typeface="Arial"/>
              <a:cs typeface="Arial"/>
              <a:sym typeface="Arial"/>
            </a:endParaRPr>
          </a:p>
        </p:txBody>
      </p:sp>
      <p:sp>
        <p:nvSpPr>
          <p:cNvPr id="268" name="Google Shape;268;p15"/>
          <p:cNvSpPr/>
          <p:nvPr/>
        </p:nvSpPr>
        <p:spPr>
          <a:xfrm>
            <a:off x="5835150" y="2481238"/>
            <a:ext cx="2637300" cy="315000"/>
          </a:xfrm>
          <a:prstGeom prst="roundRect">
            <a:avLst>
              <a:gd fmla="val 16667" name="adj"/>
            </a:avLst>
          </a:prstGeom>
          <a:solidFill>
            <a:srgbClr val="C9DAF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ja" sz="1400" u="none" cap="none" strike="noStrike">
                <a:solidFill>
                  <a:srgbClr val="000000"/>
                </a:solidFill>
                <a:latin typeface="Arial"/>
                <a:ea typeface="Arial"/>
                <a:cs typeface="Arial"/>
                <a:sym typeface="Arial"/>
              </a:rPr>
              <a:t>外国ルーツの子どもの支援</a:t>
            </a:r>
            <a:endParaRPr b="0" i="0" sz="1400" u="none" cap="none" strike="noStrike">
              <a:solidFill>
                <a:srgbClr val="000000"/>
              </a:solidFill>
              <a:latin typeface="Arial"/>
              <a:ea typeface="Arial"/>
              <a:cs typeface="Arial"/>
              <a:sym typeface="Arial"/>
            </a:endParaRPr>
          </a:p>
        </p:txBody>
      </p:sp>
      <p:sp>
        <p:nvSpPr>
          <p:cNvPr id="269" name="Google Shape;269;p15"/>
          <p:cNvSpPr/>
          <p:nvPr/>
        </p:nvSpPr>
        <p:spPr>
          <a:xfrm>
            <a:off x="1830425" y="2079450"/>
            <a:ext cx="2334900" cy="315000"/>
          </a:xfrm>
          <a:prstGeom prst="roundRect">
            <a:avLst>
              <a:gd fmla="val 16667" name="adj"/>
            </a:avLst>
          </a:prstGeom>
          <a:solidFill>
            <a:srgbClr val="C9DAF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ja" sz="1400" u="none" cap="none" strike="noStrike">
                <a:solidFill>
                  <a:srgbClr val="000000"/>
                </a:solidFill>
                <a:latin typeface="Arial"/>
                <a:ea typeface="Arial"/>
                <a:cs typeface="Arial"/>
                <a:sym typeface="Arial"/>
              </a:rPr>
              <a:t>子どもの見守り支援</a:t>
            </a:r>
            <a:endParaRPr b="0" i="0" sz="1400" u="none" cap="none" strike="noStrike">
              <a:solidFill>
                <a:srgbClr val="000000"/>
              </a:solidFill>
              <a:latin typeface="Arial"/>
              <a:ea typeface="Arial"/>
              <a:cs typeface="Arial"/>
              <a:sym typeface="Arial"/>
            </a:endParaRPr>
          </a:p>
        </p:txBody>
      </p:sp>
      <p:sp>
        <p:nvSpPr>
          <p:cNvPr id="270" name="Google Shape;270;p15"/>
          <p:cNvSpPr/>
          <p:nvPr/>
        </p:nvSpPr>
        <p:spPr>
          <a:xfrm>
            <a:off x="5724500" y="751075"/>
            <a:ext cx="1746900" cy="315000"/>
          </a:xfrm>
          <a:prstGeom prst="roundRect">
            <a:avLst>
              <a:gd fmla="val 16667" name="adj"/>
            </a:avLst>
          </a:prstGeom>
          <a:solidFill>
            <a:srgbClr val="C9DAF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ja" sz="1400" u="none" cap="none" strike="noStrike">
                <a:solidFill>
                  <a:srgbClr val="000000"/>
                </a:solidFill>
                <a:latin typeface="Arial"/>
                <a:ea typeface="Arial"/>
                <a:cs typeface="Arial"/>
                <a:sym typeface="Arial"/>
              </a:rPr>
              <a:t>体験活動</a:t>
            </a:r>
            <a:endParaRPr b="0" i="0" sz="1400" u="none" cap="none" strike="noStrike">
              <a:solidFill>
                <a:srgbClr val="000000"/>
              </a:solidFill>
              <a:latin typeface="Arial"/>
              <a:ea typeface="Arial"/>
              <a:cs typeface="Arial"/>
              <a:sym typeface="Arial"/>
            </a:endParaRPr>
          </a:p>
        </p:txBody>
      </p:sp>
      <p:sp>
        <p:nvSpPr>
          <p:cNvPr id="271" name="Google Shape;271;p15"/>
          <p:cNvSpPr/>
          <p:nvPr/>
        </p:nvSpPr>
        <p:spPr>
          <a:xfrm>
            <a:off x="3565125" y="1628513"/>
            <a:ext cx="1672500" cy="315000"/>
          </a:xfrm>
          <a:prstGeom prst="roundRect">
            <a:avLst>
              <a:gd fmla="val 16667" name="adj"/>
            </a:avLst>
          </a:prstGeom>
          <a:solidFill>
            <a:srgbClr val="D9EAD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ja" sz="1400" u="none" cap="none" strike="noStrike">
                <a:solidFill>
                  <a:srgbClr val="000000"/>
                </a:solidFill>
                <a:latin typeface="Arial"/>
                <a:ea typeface="Arial"/>
                <a:cs typeface="Arial"/>
                <a:sym typeface="Arial"/>
              </a:rPr>
              <a:t>フードドライブ</a:t>
            </a:r>
            <a:endParaRPr b="0" i="0" sz="1400" u="none" cap="none" strike="noStrike">
              <a:solidFill>
                <a:srgbClr val="000000"/>
              </a:solidFill>
              <a:latin typeface="Arial"/>
              <a:ea typeface="Arial"/>
              <a:cs typeface="Arial"/>
              <a:sym typeface="Arial"/>
            </a:endParaRPr>
          </a:p>
        </p:txBody>
      </p:sp>
      <p:sp>
        <p:nvSpPr>
          <p:cNvPr id="272" name="Google Shape;272;p15"/>
          <p:cNvSpPr/>
          <p:nvPr/>
        </p:nvSpPr>
        <p:spPr>
          <a:xfrm>
            <a:off x="5835150" y="1628513"/>
            <a:ext cx="1672500" cy="315000"/>
          </a:xfrm>
          <a:prstGeom prst="roundRect">
            <a:avLst>
              <a:gd fmla="val 16667" name="adj"/>
            </a:avLst>
          </a:prstGeom>
          <a:solidFill>
            <a:srgbClr val="D9EAD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ja" sz="1400" u="none" cap="none" strike="noStrike">
                <a:solidFill>
                  <a:srgbClr val="000000"/>
                </a:solidFill>
                <a:latin typeface="Arial"/>
                <a:ea typeface="Arial"/>
                <a:cs typeface="Arial"/>
                <a:sym typeface="Arial"/>
              </a:rPr>
              <a:t>フードパントリー</a:t>
            </a:r>
            <a:endParaRPr b="0" i="0" sz="1400" u="none" cap="none" strike="noStrike">
              <a:solidFill>
                <a:srgbClr val="000000"/>
              </a:solidFill>
              <a:latin typeface="Arial"/>
              <a:ea typeface="Arial"/>
              <a:cs typeface="Arial"/>
              <a:sym typeface="Arial"/>
            </a:endParaRPr>
          </a:p>
        </p:txBody>
      </p:sp>
      <p:sp>
        <p:nvSpPr>
          <p:cNvPr id="273" name="Google Shape;273;p15"/>
          <p:cNvSpPr/>
          <p:nvPr/>
        </p:nvSpPr>
        <p:spPr>
          <a:xfrm>
            <a:off x="3965547" y="3271438"/>
            <a:ext cx="1212900" cy="315000"/>
          </a:xfrm>
          <a:prstGeom prst="roundRect">
            <a:avLst>
              <a:gd fmla="val 16667" name="adj"/>
            </a:avLst>
          </a:prstGeom>
          <a:solidFill>
            <a:srgbClr val="C9DAF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ja" sz="1400" u="none" cap="none" strike="noStrike">
                <a:solidFill>
                  <a:srgbClr val="000000"/>
                </a:solidFill>
                <a:latin typeface="Arial"/>
                <a:ea typeface="Arial"/>
                <a:cs typeface="Arial"/>
                <a:sym typeface="Arial"/>
              </a:rPr>
              <a:t>寄付</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ja"/>
              <a:t>‹#›</a:t>
            </a:fld>
            <a:endParaRPr/>
          </a:p>
        </p:txBody>
      </p:sp>
      <p:sp>
        <p:nvSpPr>
          <p:cNvPr id="279" name="Google Shape;279;p16"/>
          <p:cNvSpPr txBox="1"/>
          <p:nvPr/>
        </p:nvSpPr>
        <p:spPr>
          <a:xfrm>
            <a:off x="190850" y="61975"/>
            <a:ext cx="36957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ja" sz="2200" u="none" cap="none" strike="noStrike">
                <a:solidFill>
                  <a:srgbClr val="3D85C6"/>
                </a:solidFill>
                <a:latin typeface="Arial"/>
                <a:ea typeface="Arial"/>
                <a:cs typeface="Arial"/>
                <a:sym typeface="Arial"/>
              </a:rPr>
              <a:t>5</a:t>
            </a:r>
            <a:r>
              <a:rPr b="1" i="0" lang="ja" sz="1700" u="none" cap="none" strike="noStrike">
                <a:solidFill>
                  <a:srgbClr val="3D85C6"/>
                </a:solidFill>
                <a:latin typeface="Arial"/>
                <a:ea typeface="Arial"/>
                <a:cs typeface="Arial"/>
                <a:sym typeface="Arial"/>
              </a:rPr>
              <a:t>.子どもに寄り添う市民活動</a:t>
            </a:r>
            <a:endParaRPr b="0" i="0" sz="1400" u="none" cap="none" strike="noStrike">
              <a:solidFill>
                <a:srgbClr val="000000"/>
              </a:solidFill>
              <a:latin typeface="Arial"/>
              <a:ea typeface="Arial"/>
              <a:cs typeface="Arial"/>
              <a:sym typeface="Arial"/>
            </a:endParaRPr>
          </a:p>
        </p:txBody>
      </p:sp>
      <p:sp>
        <p:nvSpPr>
          <p:cNvPr id="280" name="Google Shape;280;p16"/>
          <p:cNvSpPr txBox="1"/>
          <p:nvPr/>
        </p:nvSpPr>
        <p:spPr>
          <a:xfrm>
            <a:off x="404225" y="1032850"/>
            <a:ext cx="2272500" cy="3276000"/>
          </a:xfrm>
          <a:prstGeom prst="rect">
            <a:avLst/>
          </a:prstGeom>
          <a:solidFill>
            <a:srgbClr val="3D85C6"/>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t/>
            </a:r>
            <a:endParaRPr b="1" i="0" sz="2800" u="sng"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1" i="0" lang="ja" sz="2800" u="sng" cap="none" strike="noStrike">
                <a:solidFill>
                  <a:schemeClr val="lt1"/>
                </a:solidFill>
                <a:latin typeface="Arial"/>
                <a:ea typeface="Arial"/>
                <a:cs typeface="Arial"/>
                <a:sym typeface="Arial"/>
              </a:rPr>
              <a:t>子ども食堂</a:t>
            </a:r>
            <a:endParaRPr b="1" i="0" sz="2800" u="sng"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t/>
            </a:r>
            <a:endParaRPr b="1" i="0" sz="2800" u="sng"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ja" sz="1600" u="none" cap="none" strike="noStrike">
                <a:solidFill>
                  <a:schemeClr val="lt1"/>
                </a:solidFill>
                <a:latin typeface="Arial"/>
                <a:ea typeface="Arial"/>
                <a:cs typeface="Arial"/>
                <a:sym typeface="Arial"/>
              </a:rPr>
              <a:t>NPO法人豊島子どもWAKUWAKU</a:t>
            </a:r>
            <a:endParaRPr b="0" i="0" sz="16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ja" sz="1600" u="none" cap="none" strike="noStrike">
                <a:solidFill>
                  <a:schemeClr val="lt1"/>
                </a:solidFill>
                <a:latin typeface="Arial"/>
                <a:ea typeface="Arial"/>
                <a:cs typeface="Arial"/>
                <a:sym typeface="Arial"/>
              </a:rPr>
              <a:t>ネットワーク</a:t>
            </a:r>
            <a:endParaRPr b="0" i="0" sz="16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ja" sz="1600" u="none" cap="none" strike="noStrike">
                <a:solidFill>
                  <a:schemeClr val="lt1"/>
                </a:solidFill>
                <a:latin typeface="Arial"/>
                <a:ea typeface="Arial"/>
                <a:cs typeface="Arial"/>
                <a:sym typeface="Arial"/>
              </a:rPr>
              <a:t>理事長</a:t>
            </a:r>
            <a:endParaRPr b="0" i="0" sz="16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ja" sz="1600" u="none" cap="none" strike="noStrike">
                <a:solidFill>
                  <a:schemeClr val="lt1"/>
                </a:solidFill>
                <a:latin typeface="Arial"/>
                <a:ea typeface="Arial"/>
                <a:cs typeface="Arial"/>
                <a:sym typeface="Arial"/>
              </a:rPr>
              <a:t>栗林知絵子氏</a:t>
            </a:r>
            <a:endParaRPr b="1" i="0" sz="1600" u="sng" cap="none" strike="noStrike">
              <a:solidFill>
                <a:srgbClr val="FFFFFF"/>
              </a:solidFill>
              <a:latin typeface="Arial"/>
              <a:ea typeface="Arial"/>
              <a:cs typeface="Arial"/>
              <a:sym typeface="Arial"/>
            </a:endParaRPr>
          </a:p>
        </p:txBody>
      </p:sp>
      <p:pic>
        <p:nvPicPr>
          <p:cNvPr id="281" name="Google Shape;281;p16"/>
          <p:cNvPicPr preferRelativeResize="0"/>
          <p:nvPr/>
        </p:nvPicPr>
        <p:blipFill rotWithShape="1">
          <a:blip r:embed="rId3">
            <a:alphaModFix/>
          </a:blip>
          <a:srcRect b="0" l="0" r="0" t="0"/>
          <a:stretch/>
        </p:blipFill>
        <p:spPr>
          <a:xfrm>
            <a:off x="2928982" y="1032850"/>
            <a:ext cx="5887244" cy="3310801"/>
          </a:xfrm>
          <a:prstGeom prst="rect">
            <a:avLst/>
          </a:prstGeom>
          <a:noFill/>
          <a:ln>
            <a:noFill/>
          </a:ln>
        </p:spPr>
      </p:pic>
      <p:sp>
        <p:nvSpPr>
          <p:cNvPr id="282" name="Google Shape;282;p16"/>
          <p:cNvSpPr/>
          <p:nvPr/>
        </p:nvSpPr>
        <p:spPr>
          <a:xfrm>
            <a:off x="8850" y="483425"/>
            <a:ext cx="3069300" cy="62100"/>
          </a:xfrm>
          <a:prstGeom prst="rect">
            <a:avLst/>
          </a:prstGeom>
          <a:solidFill>
            <a:srgbClr val="3D85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83" name="Google Shape;283;p16"/>
          <p:cNvPicPr preferRelativeResize="0"/>
          <p:nvPr/>
        </p:nvPicPr>
        <p:blipFill rotWithShape="1">
          <a:blip r:embed="rId4">
            <a:alphaModFix/>
          </a:blip>
          <a:srcRect b="0" l="0" r="0" t="0"/>
          <a:stretch/>
        </p:blipFill>
        <p:spPr>
          <a:xfrm>
            <a:off x="1292950" y="3729276"/>
            <a:ext cx="495049" cy="4950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ja"/>
              <a:t>‹#›</a:t>
            </a:fld>
            <a:endParaRPr/>
          </a:p>
        </p:txBody>
      </p:sp>
      <p:sp>
        <p:nvSpPr>
          <p:cNvPr id="289" name="Google Shape;289;p17"/>
          <p:cNvSpPr txBox="1"/>
          <p:nvPr/>
        </p:nvSpPr>
        <p:spPr>
          <a:xfrm>
            <a:off x="190850" y="61975"/>
            <a:ext cx="36957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ja" sz="2200" u="none" cap="none" strike="noStrike">
                <a:solidFill>
                  <a:srgbClr val="3D85C6"/>
                </a:solidFill>
                <a:latin typeface="Arial"/>
                <a:ea typeface="Arial"/>
                <a:cs typeface="Arial"/>
                <a:sym typeface="Arial"/>
              </a:rPr>
              <a:t>5</a:t>
            </a:r>
            <a:r>
              <a:rPr b="1" i="0" lang="ja" sz="1700" u="none" cap="none" strike="noStrike">
                <a:solidFill>
                  <a:srgbClr val="3D85C6"/>
                </a:solidFill>
                <a:latin typeface="Arial"/>
                <a:ea typeface="Arial"/>
                <a:cs typeface="Arial"/>
                <a:sym typeface="Arial"/>
              </a:rPr>
              <a:t>.子どもに寄り添う市民活動</a:t>
            </a:r>
            <a:endParaRPr b="0" i="0" sz="1400" u="none" cap="none" strike="noStrike">
              <a:solidFill>
                <a:srgbClr val="000000"/>
              </a:solidFill>
              <a:latin typeface="Arial"/>
              <a:ea typeface="Arial"/>
              <a:cs typeface="Arial"/>
              <a:sym typeface="Arial"/>
            </a:endParaRPr>
          </a:p>
        </p:txBody>
      </p:sp>
      <p:sp>
        <p:nvSpPr>
          <p:cNvPr id="290" name="Google Shape;290;p17"/>
          <p:cNvSpPr txBox="1"/>
          <p:nvPr/>
        </p:nvSpPr>
        <p:spPr>
          <a:xfrm>
            <a:off x="404225" y="1032850"/>
            <a:ext cx="2365200" cy="3276000"/>
          </a:xfrm>
          <a:prstGeom prst="rect">
            <a:avLst/>
          </a:prstGeom>
          <a:solidFill>
            <a:srgbClr val="3D85C6"/>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t/>
            </a:r>
            <a:endParaRPr b="1" i="0" sz="2800" u="sng"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1" i="0" lang="ja" sz="2800" u="sng" cap="none" strike="noStrike">
                <a:solidFill>
                  <a:schemeClr val="lt1"/>
                </a:solidFill>
                <a:latin typeface="Arial"/>
                <a:ea typeface="Arial"/>
                <a:cs typeface="Arial"/>
                <a:sym typeface="Arial"/>
              </a:rPr>
              <a:t>学習支援</a:t>
            </a:r>
            <a:endParaRPr b="1" i="0" sz="2800" u="sng"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t/>
            </a:r>
            <a:endParaRPr b="1" i="0" sz="2800" u="sng"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ja" sz="1600" u="none" cap="none" strike="noStrike">
                <a:solidFill>
                  <a:schemeClr val="lt1"/>
                </a:solidFill>
                <a:latin typeface="Arial"/>
                <a:ea typeface="Arial"/>
                <a:cs typeface="Arial"/>
                <a:sym typeface="Arial"/>
              </a:rPr>
              <a:t>一般社団法人彩の国</a:t>
            </a:r>
            <a:endParaRPr b="0" i="0" sz="16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ja" sz="1600" u="none" cap="none" strike="noStrike">
                <a:solidFill>
                  <a:schemeClr val="lt1"/>
                </a:solidFill>
                <a:latin typeface="Arial"/>
                <a:ea typeface="Arial"/>
                <a:cs typeface="Arial"/>
                <a:sym typeface="Arial"/>
              </a:rPr>
              <a:t>子ども・若者支援</a:t>
            </a:r>
            <a:endParaRPr b="0" i="0" sz="16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ja" sz="1600" u="none" cap="none" strike="noStrike">
                <a:solidFill>
                  <a:schemeClr val="lt1"/>
                </a:solidFill>
                <a:latin typeface="Arial"/>
                <a:ea typeface="Arial"/>
                <a:cs typeface="Arial"/>
                <a:sym typeface="Arial"/>
              </a:rPr>
              <a:t>ネットワーク　</a:t>
            </a:r>
            <a:endParaRPr b="0" i="0" sz="16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ja" sz="1600" u="none" cap="none" strike="noStrike">
                <a:solidFill>
                  <a:schemeClr val="lt1"/>
                </a:solidFill>
                <a:latin typeface="Arial"/>
                <a:ea typeface="Arial"/>
                <a:cs typeface="Arial"/>
                <a:sym typeface="Arial"/>
              </a:rPr>
              <a:t>理事</a:t>
            </a:r>
            <a:endParaRPr b="0" i="0" sz="16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ja" sz="1600" u="none" cap="none" strike="noStrike">
                <a:solidFill>
                  <a:schemeClr val="lt1"/>
                </a:solidFill>
                <a:latin typeface="Arial"/>
                <a:ea typeface="Arial"/>
                <a:cs typeface="Arial"/>
                <a:sym typeface="Arial"/>
              </a:rPr>
              <a:t>山浦健二氏</a:t>
            </a:r>
            <a:endParaRPr b="0" i="0" sz="16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t/>
            </a:r>
            <a:endParaRPr b="1" i="0" sz="2800" u="sng" cap="none" strike="noStrike">
              <a:solidFill>
                <a:schemeClr val="lt1"/>
              </a:solidFill>
              <a:latin typeface="Arial"/>
              <a:ea typeface="Arial"/>
              <a:cs typeface="Arial"/>
              <a:sym typeface="Arial"/>
            </a:endParaRPr>
          </a:p>
        </p:txBody>
      </p:sp>
      <p:pic>
        <p:nvPicPr>
          <p:cNvPr id="291" name="Google Shape;291;p17"/>
          <p:cNvPicPr preferRelativeResize="0"/>
          <p:nvPr/>
        </p:nvPicPr>
        <p:blipFill rotWithShape="1">
          <a:blip r:embed="rId3">
            <a:alphaModFix/>
          </a:blip>
          <a:srcRect b="0" l="0" r="0" t="0"/>
          <a:stretch/>
        </p:blipFill>
        <p:spPr>
          <a:xfrm>
            <a:off x="2943600" y="1032859"/>
            <a:ext cx="5943050" cy="3344566"/>
          </a:xfrm>
          <a:prstGeom prst="rect">
            <a:avLst/>
          </a:prstGeom>
          <a:noFill/>
          <a:ln>
            <a:noFill/>
          </a:ln>
        </p:spPr>
      </p:pic>
      <p:sp>
        <p:nvSpPr>
          <p:cNvPr id="292" name="Google Shape;292;p17"/>
          <p:cNvSpPr/>
          <p:nvPr/>
        </p:nvSpPr>
        <p:spPr>
          <a:xfrm>
            <a:off x="8850" y="483425"/>
            <a:ext cx="3069300" cy="62100"/>
          </a:xfrm>
          <a:prstGeom prst="rect">
            <a:avLst/>
          </a:prstGeom>
          <a:solidFill>
            <a:srgbClr val="3D85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93" name="Google Shape;293;p17"/>
          <p:cNvPicPr preferRelativeResize="0"/>
          <p:nvPr/>
        </p:nvPicPr>
        <p:blipFill rotWithShape="1">
          <a:blip r:embed="rId4">
            <a:alphaModFix/>
          </a:blip>
          <a:srcRect b="0" l="0" r="0" t="0"/>
          <a:stretch/>
        </p:blipFill>
        <p:spPr>
          <a:xfrm>
            <a:off x="1385875" y="3724949"/>
            <a:ext cx="461276" cy="46127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ja"/>
              <a:t>‹#›</a:t>
            </a:fld>
            <a:endParaRPr/>
          </a:p>
        </p:txBody>
      </p:sp>
      <p:sp>
        <p:nvSpPr>
          <p:cNvPr id="299" name="Google Shape;299;p18"/>
          <p:cNvSpPr txBox="1"/>
          <p:nvPr/>
        </p:nvSpPr>
        <p:spPr>
          <a:xfrm>
            <a:off x="190850" y="61975"/>
            <a:ext cx="36957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ja" sz="2200" u="none" cap="none" strike="noStrike">
                <a:solidFill>
                  <a:srgbClr val="3D85C6"/>
                </a:solidFill>
                <a:latin typeface="Arial"/>
                <a:ea typeface="Arial"/>
                <a:cs typeface="Arial"/>
                <a:sym typeface="Arial"/>
              </a:rPr>
              <a:t>5</a:t>
            </a:r>
            <a:r>
              <a:rPr b="1" i="0" lang="ja" sz="1700" u="none" cap="none" strike="noStrike">
                <a:solidFill>
                  <a:srgbClr val="3D85C6"/>
                </a:solidFill>
                <a:latin typeface="Arial"/>
                <a:ea typeface="Arial"/>
                <a:cs typeface="Arial"/>
                <a:sym typeface="Arial"/>
              </a:rPr>
              <a:t>.子どもに寄り添う市民活動</a:t>
            </a:r>
            <a:endParaRPr b="0" i="0" sz="1400" u="none" cap="none" strike="noStrike">
              <a:solidFill>
                <a:srgbClr val="000000"/>
              </a:solidFill>
              <a:latin typeface="Arial"/>
              <a:ea typeface="Arial"/>
              <a:cs typeface="Arial"/>
              <a:sym typeface="Arial"/>
            </a:endParaRPr>
          </a:p>
        </p:txBody>
      </p:sp>
      <p:sp>
        <p:nvSpPr>
          <p:cNvPr id="300" name="Google Shape;300;p18"/>
          <p:cNvSpPr txBox="1"/>
          <p:nvPr/>
        </p:nvSpPr>
        <p:spPr>
          <a:xfrm>
            <a:off x="404225" y="1032850"/>
            <a:ext cx="2365200" cy="3276000"/>
          </a:xfrm>
          <a:prstGeom prst="rect">
            <a:avLst/>
          </a:prstGeom>
          <a:solidFill>
            <a:srgbClr val="3D85C6"/>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t/>
            </a:r>
            <a:endParaRPr b="1" i="0" sz="2800" u="sng"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1" i="0" lang="ja" sz="2800" u="sng" cap="none" strike="noStrike">
                <a:solidFill>
                  <a:schemeClr val="lt1"/>
                </a:solidFill>
                <a:latin typeface="Arial"/>
                <a:ea typeface="Arial"/>
                <a:cs typeface="Arial"/>
                <a:sym typeface="Arial"/>
              </a:rPr>
              <a:t>フードバンク</a:t>
            </a:r>
            <a:endParaRPr b="1" i="0" sz="2800" u="sng"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t/>
            </a:r>
            <a:endParaRPr b="1" i="0" sz="2800" u="sng"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ja" sz="1600" u="none" cap="none" strike="noStrike">
                <a:solidFill>
                  <a:schemeClr val="lt1"/>
                </a:solidFill>
                <a:latin typeface="Arial"/>
                <a:ea typeface="Arial"/>
                <a:cs typeface="Arial"/>
                <a:sym typeface="Arial"/>
              </a:rPr>
              <a:t>認定NPO法人</a:t>
            </a:r>
            <a:endParaRPr b="0" i="0" sz="16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ja" sz="1600" u="none" cap="none" strike="noStrike">
                <a:solidFill>
                  <a:schemeClr val="lt1"/>
                </a:solidFill>
                <a:latin typeface="Arial"/>
                <a:ea typeface="Arial"/>
                <a:cs typeface="Arial"/>
                <a:sym typeface="Arial"/>
              </a:rPr>
              <a:t>フードバンク山梨</a:t>
            </a:r>
            <a:endParaRPr b="0" i="0" sz="16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ja" sz="1600" u="none" cap="none" strike="noStrike">
                <a:solidFill>
                  <a:schemeClr val="lt1"/>
                </a:solidFill>
                <a:latin typeface="Arial"/>
                <a:ea typeface="Arial"/>
                <a:cs typeface="Arial"/>
                <a:sym typeface="Arial"/>
              </a:rPr>
              <a:t>理事長</a:t>
            </a:r>
            <a:endParaRPr b="0" i="0" sz="16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ja" sz="1600" u="none" cap="none" strike="noStrike">
                <a:solidFill>
                  <a:schemeClr val="lt1"/>
                </a:solidFill>
                <a:latin typeface="Arial"/>
                <a:ea typeface="Arial"/>
                <a:cs typeface="Arial"/>
                <a:sym typeface="Arial"/>
              </a:rPr>
              <a:t>米山けい子氏</a:t>
            </a:r>
            <a:endParaRPr b="1" i="0" sz="1600" u="sng" cap="none" strike="noStrike">
              <a:solidFill>
                <a:schemeClr val="lt1"/>
              </a:solidFill>
              <a:latin typeface="Arial"/>
              <a:ea typeface="Arial"/>
              <a:cs typeface="Arial"/>
              <a:sym typeface="Arial"/>
            </a:endParaRPr>
          </a:p>
        </p:txBody>
      </p:sp>
      <p:pic>
        <p:nvPicPr>
          <p:cNvPr id="301" name="Google Shape;301;p18"/>
          <p:cNvPicPr preferRelativeResize="0"/>
          <p:nvPr/>
        </p:nvPicPr>
        <p:blipFill rotWithShape="1">
          <a:blip r:embed="rId3">
            <a:alphaModFix/>
          </a:blip>
          <a:srcRect b="0" l="0" r="0" t="0"/>
          <a:stretch/>
        </p:blipFill>
        <p:spPr>
          <a:xfrm>
            <a:off x="2928975" y="1032845"/>
            <a:ext cx="5972300" cy="3347331"/>
          </a:xfrm>
          <a:prstGeom prst="rect">
            <a:avLst/>
          </a:prstGeom>
          <a:noFill/>
          <a:ln>
            <a:noFill/>
          </a:ln>
        </p:spPr>
      </p:pic>
      <p:sp>
        <p:nvSpPr>
          <p:cNvPr id="302" name="Google Shape;302;p18"/>
          <p:cNvSpPr/>
          <p:nvPr/>
        </p:nvSpPr>
        <p:spPr>
          <a:xfrm>
            <a:off x="8850" y="483425"/>
            <a:ext cx="3069300" cy="62100"/>
          </a:xfrm>
          <a:prstGeom prst="rect">
            <a:avLst/>
          </a:prstGeom>
          <a:solidFill>
            <a:srgbClr val="3D85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03" name="Google Shape;303;p18"/>
          <p:cNvPicPr preferRelativeResize="0"/>
          <p:nvPr/>
        </p:nvPicPr>
        <p:blipFill rotWithShape="1">
          <a:blip r:embed="rId4">
            <a:alphaModFix/>
          </a:blip>
          <a:srcRect b="0" l="0" r="0" t="0"/>
          <a:stretch/>
        </p:blipFill>
        <p:spPr>
          <a:xfrm>
            <a:off x="1357563" y="3732475"/>
            <a:ext cx="458525" cy="4585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ja"/>
              <a:t>‹#›</a:t>
            </a:fld>
            <a:endParaRPr/>
          </a:p>
        </p:txBody>
      </p:sp>
      <p:pic>
        <p:nvPicPr>
          <p:cNvPr id="309" name="Google Shape;309;p19"/>
          <p:cNvPicPr preferRelativeResize="0"/>
          <p:nvPr/>
        </p:nvPicPr>
        <p:blipFill rotWithShape="1">
          <a:blip r:embed="rId3">
            <a:alphaModFix/>
          </a:blip>
          <a:srcRect b="0" l="0" r="0" t="0"/>
          <a:stretch/>
        </p:blipFill>
        <p:spPr>
          <a:xfrm>
            <a:off x="2032225" y="1309163"/>
            <a:ext cx="6988160" cy="3668525"/>
          </a:xfrm>
          <a:prstGeom prst="rect">
            <a:avLst/>
          </a:prstGeom>
          <a:noFill/>
          <a:ln>
            <a:noFill/>
          </a:ln>
        </p:spPr>
      </p:pic>
      <p:sp>
        <p:nvSpPr>
          <p:cNvPr id="310" name="Google Shape;310;p19"/>
          <p:cNvSpPr txBox="1"/>
          <p:nvPr/>
        </p:nvSpPr>
        <p:spPr>
          <a:xfrm>
            <a:off x="172825" y="1650625"/>
            <a:ext cx="1924200" cy="2478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ja" sz="1400" u="none" cap="none" strike="noStrike">
                <a:solidFill>
                  <a:schemeClr val="dk1"/>
                </a:solidFill>
                <a:latin typeface="Arial"/>
                <a:ea typeface="Arial"/>
                <a:cs typeface="Arial"/>
                <a:sym typeface="Arial"/>
              </a:rPr>
              <a:t>「こども・若者」</a:t>
            </a:r>
            <a:endParaRPr b="1"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ja" sz="1400" u="none" cap="none" strike="noStrike">
                <a:solidFill>
                  <a:schemeClr val="dk1"/>
                </a:solidFill>
                <a:latin typeface="Arial"/>
                <a:ea typeface="Arial"/>
                <a:cs typeface="Arial"/>
                <a:sym typeface="Arial"/>
              </a:rPr>
              <a:t>へのアンケート調査　</a:t>
            </a:r>
            <a:endParaRPr b="1"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ja" sz="900" u="none" cap="none" strike="noStrike">
                <a:solidFill>
                  <a:srgbClr val="000000"/>
                </a:solidFill>
                <a:latin typeface="Arial"/>
                <a:ea typeface="Arial"/>
                <a:cs typeface="Arial"/>
                <a:sym typeface="Arial"/>
              </a:rPr>
              <a:t>居場所でやってみたいことや、もっとこうだったらいいのにと思うことはありますか。</a:t>
            </a:r>
            <a:endParaRPr b="0" i="0"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ja" sz="900" u="none" cap="none" strike="noStrike">
                <a:solidFill>
                  <a:srgbClr val="000000"/>
                </a:solidFill>
                <a:latin typeface="Arial"/>
                <a:ea typeface="Arial"/>
                <a:cs typeface="Arial"/>
                <a:sym typeface="Arial"/>
              </a:rPr>
              <a:t>（複数回答）</a:t>
            </a:r>
            <a:endParaRPr b="0" i="0"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ja" sz="800" u="none" cap="none" strike="noStrike">
                <a:solidFill>
                  <a:srgbClr val="000000"/>
                </a:solidFill>
                <a:latin typeface="Arial"/>
                <a:ea typeface="Arial"/>
                <a:cs typeface="Arial"/>
                <a:sym typeface="Arial"/>
              </a:rPr>
              <a:t>出典：こども家庭庁「令和4年度こどもの居場所づくりに関する調査研究　報告書概要」</a:t>
            </a:r>
            <a:endParaRPr b="0" i="0" sz="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100"/>
              <a:buFont typeface="Arial"/>
              <a:buNone/>
            </a:pPr>
            <a:r>
              <a:t/>
            </a:r>
            <a:endParaRPr b="0" i="0" sz="800" u="none" cap="none" strike="noStrike">
              <a:solidFill>
                <a:srgbClr val="000000"/>
              </a:solidFill>
              <a:latin typeface="Arial"/>
              <a:ea typeface="Arial"/>
              <a:cs typeface="Arial"/>
              <a:sym typeface="Arial"/>
            </a:endParaRPr>
          </a:p>
        </p:txBody>
      </p:sp>
      <p:sp>
        <p:nvSpPr>
          <p:cNvPr id="311" name="Google Shape;311;p19"/>
          <p:cNvSpPr txBox="1"/>
          <p:nvPr/>
        </p:nvSpPr>
        <p:spPr>
          <a:xfrm>
            <a:off x="190850" y="61975"/>
            <a:ext cx="36957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ja" sz="2200" u="none" cap="none" strike="noStrike">
                <a:solidFill>
                  <a:srgbClr val="3D85C6"/>
                </a:solidFill>
                <a:latin typeface="Arial"/>
                <a:ea typeface="Arial"/>
                <a:cs typeface="Arial"/>
                <a:sym typeface="Arial"/>
              </a:rPr>
              <a:t>5</a:t>
            </a:r>
            <a:r>
              <a:rPr b="1" i="0" lang="ja" sz="1700" u="none" cap="none" strike="noStrike">
                <a:solidFill>
                  <a:srgbClr val="3D85C6"/>
                </a:solidFill>
                <a:latin typeface="Arial"/>
                <a:ea typeface="Arial"/>
                <a:cs typeface="Arial"/>
                <a:sym typeface="Arial"/>
              </a:rPr>
              <a:t>.子どもに寄り添う市民活動</a:t>
            </a:r>
            <a:endParaRPr b="0" i="0" sz="1400" u="none" cap="none" strike="noStrike">
              <a:solidFill>
                <a:srgbClr val="000000"/>
              </a:solidFill>
              <a:latin typeface="Arial"/>
              <a:ea typeface="Arial"/>
              <a:cs typeface="Arial"/>
              <a:sym typeface="Arial"/>
            </a:endParaRPr>
          </a:p>
        </p:txBody>
      </p:sp>
      <p:sp>
        <p:nvSpPr>
          <p:cNvPr id="312" name="Google Shape;312;p19"/>
          <p:cNvSpPr txBox="1"/>
          <p:nvPr/>
        </p:nvSpPr>
        <p:spPr>
          <a:xfrm>
            <a:off x="237625" y="618675"/>
            <a:ext cx="2840400" cy="307800"/>
          </a:xfrm>
          <a:prstGeom prst="rect">
            <a:avLst/>
          </a:prstGeom>
          <a:solidFill>
            <a:srgbClr val="3D85C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rPr b="1" i="0" lang="ja" sz="1700" u="none" cap="none" strike="noStrike">
                <a:solidFill>
                  <a:schemeClr val="lt1"/>
                </a:solidFill>
                <a:latin typeface="Arial"/>
                <a:ea typeface="Arial"/>
                <a:cs typeface="Arial"/>
                <a:sym typeface="Arial"/>
              </a:rPr>
              <a:t>「こどもの居場所づくり」</a:t>
            </a:r>
            <a:endParaRPr b="1" i="0" sz="1100" u="none" cap="none" strike="noStrike">
              <a:solidFill>
                <a:schemeClr val="lt1"/>
              </a:solidFill>
              <a:latin typeface="Arial"/>
              <a:ea typeface="Arial"/>
              <a:cs typeface="Arial"/>
              <a:sym typeface="Arial"/>
            </a:endParaRPr>
          </a:p>
        </p:txBody>
      </p:sp>
      <p:sp>
        <p:nvSpPr>
          <p:cNvPr id="313" name="Google Shape;313;p19"/>
          <p:cNvSpPr/>
          <p:nvPr/>
        </p:nvSpPr>
        <p:spPr>
          <a:xfrm>
            <a:off x="3103000" y="774450"/>
            <a:ext cx="2636700" cy="914700"/>
          </a:xfrm>
          <a:prstGeom prst="cloudCallout">
            <a:avLst>
              <a:gd fmla="val -59098" name="adj1"/>
              <a:gd fmla="val 113688" name="adj2"/>
            </a:avLst>
          </a:prstGeom>
          <a:solidFill>
            <a:srgbClr val="FFFF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ja" sz="1300" u="none" cap="none" strike="noStrike">
                <a:solidFill>
                  <a:schemeClr val="dk1"/>
                </a:solidFill>
                <a:latin typeface="HiraMaruProN-W4"/>
                <a:ea typeface="HiraMaruProN-W4"/>
                <a:cs typeface="HiraMaruProN-W4"/>
                <a:sym typeface="HiraMaruProN-W4"/>
              </a:rPr>
              <a:t>自分自身が好きなことや、興味があることをしたい</a:t>
            </a:r>
            <a:endParaRPr b="0" i="0" sz="1700" u="none" cap="none" strike="noStrike">
              <a:solidFill>
                <a:srgbClr val="000000"/>
              </a:solidFill>
              <a:latin typeface="HiraMaruProN-W4"/>
              <a:ea typeface="HiraMaruProN-W4"/>
              <a:cs typeface="HiraMaruProN-W4"/>
              <a:sym typeface="HiraMaruProN-W4"/>
            </a:endParaRPr>
          </a:p>
        </p:txBody>
      </p:sp>
      <p:sp>
        <p:nvSpPr>
          <p:cNvPr id="314" name="Google Shape;314;p19"/>
          <p:cNvSpPr/>
          <p:nvPr/>
        </p:nvSpPr>
        <p:spPr>
          <a:xfrm>
            <a:off x="5663875" y="1057300"/>
            <a:ext cx="2385600" cy="971400"/>
          </a:xfrm>
          <a:prstGeom prst="cloudCallout">
            <a:avLst>
              <a:gd fmla="val -115485" name="adj1"/>
              <a:gd fmla="val 96912" name="adj2"/>
            </a:avLst>
          </a:prstGeom>
          <a:solidFill>
            <a:srgbClr val="FFFF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0" i="0" lang="ja" sz="1300" u="none" cap="none" strike="noStrike">
                <a:solidFill>
                  <a:schemeClr val="dk1"/>
                </a:solidFill>
                <a:latin typeface="HiraMaruProN-W4"/>
                <a:ea typeface="HiraMaruProN-W4"/>
                <a:cs typeface="HiraMaruProN-W4"/>
                <a:sym typeface="HiraMaruProN-W4"/>
              </a:rPr>
              <a:t>自分が知らないことや新しいことに取り組んでみたい</a:t>
            </a:r>
            <a:endParaRPr b="0" i="0" sz="1700" u="none" cap="none" strike="noStrike">
              <a:solidFill>
                <a:srgbClr val="000000"/>
              </a:solidFill>
              <a:latin typeface="HiraMaruProN-W4"/>
              <a:ea typeface="HiraMaruProN-W4"/>
              <a:cs typeface="HiraMaruProN-W4"/>
              <a:sym typeface="HiraMaruProN-W4"/>
            </a:endParaRPr>
          </a:p>
        </p:txBody>
      </p:sp>
      <p:sp>
        <p:nvSpPr>
          <p:cNvPr id="315" name="Google Shape;315;p19"/>
          <p:cNvSpPr/>
          <p:nvPr/>
        </p:nvSpPr>
        <p:spPr>
          <a:xfrm>
            <a:off x="4996725" y="3492550"/>
            <a:ext cx="1579500" cy="704100"/>
          </a:xfrm>
          <a:prstGeom prst="cloudCallout">
            <a:avLst>
              <a:gd fmla="val -112327" name="adj1"/>
              <a:gd fmla="val 61479" name="adj2"/>
            </a:avLst>
          </a:prstGeom>
          <a:solidFill>
            <a:srgbClr val="FFFF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0" i="0" lang="ja" sz="1100" u="none" cap="none" strike="noStrike">
                <a:solidFill>
                  <a:schemeClr val="dk1"/>
                </a:solidFill>
                <a:latin typeface="HiraMaruProN-W4"/>
                <a:ea typeface="HiraMaruProN-W4"/>
                <a:cs typeface="HiraMaruProN-W4"/>
                <a:sym typeface="HiraMaruProN-W4"/>
              </a:rPr>
              <a:t>通いやすくなって欲しい</a:t>
            </a:r>
            <a:endParaRPr b="0" i="0" sz="1500" u="none" cap="none" strike="noStrike">
              <a:solidFill>
                <a:srgbClr val="000000"/>
              </a:solidFill>
              <a:latin typeface="HiraMaruProN-W4"/>
              <a:ea typeface="HiraMaruProN-W4"/>
              <a:cs typeface="HiraMaruProN-W4"/>
              <a:sym typeface="HiraMaruProN-W4"/>
            </a:endParaRPr>
          </a:p>
        </p:txBody>
      </p:sp>
      <p:sp>
        <p:nvSpPr>
          <p:cNvPr id="316" name="Google Shape;316;p19"/>
          <p:cNvSpPr/>
          <p:nvPr/>
        </p:nvSpPr>
        <p:spPr>
          <a:xfrm>
            <a:off x="8850" y="483425"/>
            <a:ext cx="3069300" cy="62100"/>
          </a:xfrm>
          <a:prstGeom prst="rect">
            <a:avLst/>
          </a:prstGeom>
          <a:solidFill>
            <a:srgbClr val="3D85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19"/>
          <p:cNvSpPr txBox="1"/>
          <p:nvPr/>
        </p:nvSpPr>
        <p:spPr>
          <a:xfrm>
            <a:off x="96625" y="2171700"/>
            <a:ext cx="2170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i="0" lang="ja" sz="1400" u="none" cap="none" strike="noStrike">
                <a:solidFill>
                  <a:schemeClr val="lt1"/>
                </a:solidFill>
                <a:highlight>
                  <a:srgbClr val="FF9900"/>
                </a:highlight>
                <a:latin typeface="Arial"/>
                <a:ea typeface="Arial"/>
                <a:cs typeface="Arial"/>
                <a:sym typeface="Arial"/>
              </a:rPr>
              <a:t>年齢別、居場所への要望</a:t>
            </a:r>
            <a:endParaRPr b="1" i="0" sz="1600" u="none" cap="none" strike="noStrike">
              <a:solidFill>
                <a:schemeClr val="lt1"/>
              </a:solidFill>
              <a:highlight>
                <a:srgbClr val="FF9900"/>
              </a:highlight>
              <a:latin typeface="Arial"/>
              <a:ea typeface="Arial"/>
              <a:cs typeface="Arial"/>
              <a:sym typeface="Arial"/>
            </a:endParaRPr>
          </a:p>
        </p:txBody>
      </p:sp>
      <p:sp>
        <p:nvSpPr>
          <p:cNvPr id="318" name="Google Shape;318;p19"/>
          <p:cNvSpPr txBox="1"/>
          <p:nvPr/>
        </p:nvSpPr>
        <p:spPr>
          <a:xfrm>
            <a:off x="3753900" y="4733725"/>
            <a:ext cx="5390100" cy="3231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2"/>
          <p:cNvSpPr txBox="1"/>
          <p:nvPr>
            <p:ph type="title"/>
          </p:nvPr>
        </p:nvSpPr>
        <p:spPr>
          <a:xfrm>
            <a:off x="1533450" y="1272800"/>
            <a:ext cx="6358200" cy="36828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SzPts val="2000"/>
              <a:buAutoNum type="arabicPeriod"/>
            </a:pPr>
            <a:r>
              <a:rPr lang="ja" sz="2000"/>
              <a:t>子どもの未来アクションについて</a:t>
            </a:r>
            <a:endParaRPr sz="2000"/>
          </a:p>
          <a:p>
            <a:pPr indent="-355600" lvl="0" marL="457200" rtl="0" algn="l">
              <a:lnSpc>
                <a:spcPct val="115000"/>
              </a:lnSpc>
              <a:spcBef>
                <a:spcPts val="0"/>
              </a:spcBef>
              <a:spcAft>
                <a:spcPts val="0"/>
              </a:spcAft>
              <a:buSzPts val="2000"/>
              <a:buAutoNum type="arabicPeriod"/>
            </a:pPr>
            <a:r>
              <a:rPr lang="ja" sz="2000"/>
              <a:t>見ようとしなくては見えない、子どもの貧困</a:t>
            </a:r>
            <a:endParaRPr sz="2000"/>
          </a:p>
          <a:p>
            <a:pPr indent="-355600" lvl="0" marL="457200" rtl="0" algn="l">
              <a:lnSpc>
                <a:spcPct val="115000"/>
              </a:lnSpc>
              <a:spcBef>
                <a:spcPts val="0"/>
              </a:spcBef>
              <a:spcAft>
                <a:spcPts val="0"/>
              </a:spcAft>
              <a:buSzPts val="2000"/>
              <a:buAutoNum type="arabicPeriod"/>
            </a:pPr>
            <a:r>
              <a:rPr lang="ja" sz="2000"/>
              <a:t>貧困が子どもに与える影響</a:t>
            </a:r>
            <a:endParaRPr sz="2000"/>
          </a:p>
          <a:p>
            <a:pPr indent="-355600" lvl="1" marL="914400" rtl="0" algn="l">
              <a:lnSpc>
                <a:spcPct val="115000"/>
              </a:lnSpc>
              <a:spcBef>
                <a:spcPts val="0"/>
              </a:spcBef>
              <a:spcAft>
                <a:spcPts val="0"/>
              </a:spcAft>
              <a:buSzPts val="2000"/>
              <a:buChar char="①"/>
            </a:pPr>
            <a:r>
              <a:rPr lang="ja" sz="2000"/>
              <a:t>健康が心配です</a:t>
            </a:r>
            <a:endParaRPr sz="2000"/>
          </a:p>
          <a:p>
            <a:pPr indent="-355600" lvl="1" marL="914400" rtl="0" algn="l">
              <a:lnSpc>
                <a:spcPct val="115000"/>
              </a:lnSpc>
              <a:spcBef>
                <a:spcPts val="0"/>
              </a:spcBef>
              <a:spcAft>
                <a:spcPts val="0"/>
              </a:spcAft>
              <a:buSzPts val="2000"/>
              <a:buChar char="②"/>
            </a:pPr>
            <a:r>
              <a:rPr lang="ja" sz="2000"/>
              <a:t>学力が心配です</a:t>
            </a:r>
            <a:endParaRPr sz="2000"/>
          </a:p>
          <a:p>
            <a:pPr indent="-355600" lvl="1" marL="914400" rtl="0" algn="l">
              <a:lnSpc>
                <a:spcPct val="115000"/>
              </a:lnSpc>
              <a:spcBef>
                <a:spcPts val="0"/>
              </a:spcBef>
              <a:spcAft>
                <a:spcPts val="0"/>
              </a:spcAft>
              <a:buSzPts val="2000"/>
              <a:buChar char="③"/>
            </a:pPr>
            <a:r>
              <a:rPr lang="ja" sz="2000"/>
              <a:t>貧困の連鎖が心配です</a:t>
            </a:r>
            <a:endParaRPr sz="2000"/>
          </a:p>
          <a:p>
            <a:pPr indent="-355600" lvl="0" marL="457200" rtl="0" algn="l">
              <a:lnSpc>
                <a:spcPct val="115000"/>
              </a:lnSpc>
              <a:spcBef>
                <a:spcPts val="0"/>
              </a:spcBef>
              <a:spcAft>
                <a:spcPts val="0"/>
              </a:spcAft>
              <a:buSzPts val="2000"/>
              <a:buAutoNum type="arabicPeriod" startAt="4"/>
            </a:pPr>
            <a:r>
              <a:rPr lang="ja" sz="2000"/>
              <a:t>「こどもまんなか社会」</a:t>
            </a:r>
            <a:endParaRPr sz="2000"/>
          </a:p>
          <a:p>
            <a:pPr indent="-355600" lvl="0" marL="457200" rtl="0" algn="l">
              <a:lnSpc>
                <a:spcPct val="115000"/>
              </a:lnSpc>
              <a:spcBef>
                <a:spcPts val="0"/>
              </a:spcBef>
              <a:spcAft>
                <a:spcPts val="0"/>
              </a:spcAft>
              <a:buSzPts val="2000"/>
              <a:buAutoNum type="arabicPeriod" startAt="4"/>
            </a:pPr>
            <a:r>
              <a:rPr lang="ja" sz="2000"/>
              <a:t>子どもに寄り添う市民活動</a:t>
            </a:r>
            <a:endParaRPr sz="2000"/>
          </a:p>
          <a:p>
            <a:pPr indent="-355600" lvl="0" marL="457200" rtl="0" algn="l">
              <a:lnSpc>
                <a:spcPct val="115000"/>
              </a:lnSpc>
              <a:spcBef>
                <a:spcPts val="0"/>
              </a:spcBef>
              <a:spcAft>
                <a:spcPts val="0"/>
              </a:spcAft>
              <a:buSzPts val="2000"/>
              <a:buAutoNum type="arabicPeriod" startAt="4"/>
            </a:pPr>
            <a:r>
              <a:rPr lang="ja" sz="2000"/>
              <a:t>私にできることを考えよう</a:t>
            </a:r>
            <a:endParaRPr sz="2000"/>
          </a:p>
          <a:p>
            <a:pPr indent="-355600" lvl="0" marL="457200" rtl="0" algn="l">
              <a:lnSpc>
                <a:spcPct val="115000"/>
              </a:lnSpc>
              <a:spcBef>
                <a:spcPts val="0"/>
              </a:spcBef>
              <a:spcAft>
                <a:spcPts val="0"/>
              </a:spcAft>
              <a:buSzPts val="2000"/>
              <a:buAutoNum type="arabicPeriod" startAt="4"/>
            </a:pPr>
            <a:r>
              <a:rPr lang="ja" sz="2000"/>
              <a:t>支え合い、助け合える関係を取り戻す</a:t>
            </a:r>
            <a:endParaRPr sz="2000"/>
          </a:p>
        </p:txBody>
      </p:sp>
      <p:sp>
        <p:nvSpPr>
          <p:cNvPr id="63" name="Google Shape;63;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ja"/>
              <a:t>‹#›</a:t>
            </a:fld>
            <a:endParaRPr/>
          </a:p>
        </p:txBody>
      </p:sp>
      <p:sp>
        <p:nvSpPr>
          <p:cNvPr id="64" name="Google Shape;64;p2"/>
          <p:cNvSpPr txBox="1"/>
          <p:nvPr>
            <p:ph type="title"/>
          </p:nvPr>
        </p:nvSpPr>
        <p:spPr>
          <a:xfrm>
            <a:off x="280500" y="603175"/>
            <a:ext cx="4550400" cy="483300"/>
          </a:xfrm>
          <a:prstGeom prst="rect">
            <a:avLst/>
          </a:prstGeom>
          <a:solidFill>
            <a:srgbClr val="3D85C6"/>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ja" sz="3000">
                <a:solidFill>
                  <a:srgbClr val="FFFFFF"/>
                </a:solidFill>
              </a:rPr>
              <a:t>60分学習会モデルの構成</a:t>
            </a:r>
            <a:endParaRPr b="1" sz="3000">
              <a:solidFill>
                <a:srgbClr val="FFFFFF"/>
              </a:solidFill>
              <a:latin typeface="Meiryo"/>
              <a:ea typeface="Meiryo"/>
              <a:cs typeface="Meiryo"/>
              <a:sym typeface="Meiry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20"/>
          <p:cNvSpPr/>
          <p:nvPr/>
        </p:nvSpPr>
        <p:spPr>
          <a:xfrm>
            <a:off x="2533200" y="1354563"/>
            <a:ext cx="3152100" cy="3224100"/>
          </a:xfrm>
          <a:prstGeom prst="roundRect">
            <a:avLst>
              <a:gd fmla="val 16667" name="adj"/>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ja"/>
              <a:t>‹#›</a:t>
            </a:fld>
            <a:endParaRPr/>
          </a:p>
        </p:txBody>
      </p:sp>
      <p:sp>
        <p:nvSpPr>
          <p:cNvPr id="325" name="Google Shape;325;p20"/>
          <p:cNvSpPr txBox="1"/>
          <p:nvPr/>
        </p:nvSpPr>
        <p:spPr>
          <a:xfrm>
            <a:off x="3366775" y="4738025"/>
            <a:ext cx="5390100" cy="3231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ja" sz="900" u="none" cap="none" strike="noStrike">
                <a:solidFill>
                  <a:srgbClr val="000000"/>
                </a:solidFill>
                <a:latin typeface="Arial"/>
                <a:ea typeface="Arial"/>
                <a:cs typeface="Arial"/>
                <a:sym typeface="Arial"/>
              </a:rPr>
              <a:t>出典：こども家庭庁「令和4年度こどもの居場所づくりに関する調査研究報告書　概要」</a:t>
            </a:r>
            <a:endParaRPr b="0" i="0" sz="900" u="none" cap="none" strike="noStrike">
              <a:solidFill>
                <a:srgbClr val="000000"/>
              </a:solidFill>
              <a:latin typeface="Arial"/>
              <a:ea typeface="Arial"/>
              <a:cs typeface="Arial"/>
              <a:sym typeface="Arial"/>
            </a:endParaRPr>
          </a:p>
        </p:txBody>
      </p:sp>
      <p:pic>
        <p:nvPicPr>
          <p:cNvPr id="326" name="Google Shape;326;p20"/>
          <p:cNvPicPr preferRelativeResize="0"/>
          <p:nvPr/>
        </p:nvPicPr>
        <p:blipFill rotWithShape="1">
          <a:blip r:embed="rId3">
            <a:alphaModFix/>
          </a:blip>
          <a:srcRect b="0" l="0" r="0" t="0"/>
          <a:stretch/>
        </p:blipFill>
        <p:spPr>
          <a:xfrm>
            <a:off x="761413" y="1584575"/>
            <a:ext cx="1301015" cy="1163450"/>
          </a:xfrm>
          <a:prstGeom prst="rect">
            <a:avLst/>
          </a:prstGeom>
          <a:noFill/>
          <a:ln>
            <a:noFill/>
          </a:ln>
        </p:spPr>
      </p:pic>
      <p:sp>
        <p:nvSpPr>
          <p:cNvPr id="327" name="Google Shape;327;p20"/>
          <p:cNvSpPr txBox="1"/>
          <p:nvPr/>
        </p:nvSpPr>
        <p:spPr>
          <a:xfrm>
            <a:off x="2692012" y="1750850"/>
            <a:ext cx="2463300" cy="2277900"/>
          </a:xfrm>
          <a:prstGeom prst="rect">
            <a:avLst/>
          </a:prstGeom>
          <a:noFill/>
          <a:ln>
            <a:noFill/>
          </a:ln>
        </p:spPr>
        <p:txBody>
          <a:bodyPr anchorCtr="0" anchor="t" bIns="91425" lIns="91425" spcFirstLastPara="1" rIns="91425" wrap="square" tIns="91425">
            <a:noAutofit/>
          </a:bodyPr>
          <a:lstStyle/>
          <a:p>
            <a:pPr indent="-134999" lvl="0" marL="134999" marR="0" rtl="0" algn="l">
              <a:lnSpc>
                <a:spcPct val="100000"/>
              </a:lnSpc>
              <a:spcBef>
                <a:spcPts val="0"/>
              </a:spcBef>
              <a:spcAft>
                <a:spcPts val="0"/>
              </a:spcAft>
              <a:buClr>
                <a:srgbClr val="000000"/>
              </a:buClr>
              <a:buSzPts val="1000"/>
              <a:buFont typeface="Arial"/>
              <a:buChar char="●"/>
            </a:pPr>
            <a:r>
              <a:rPr b="0" i="0" lang="ja" sz="1000" u="none" cap="none" strike="noStrike">
                <a:solidFill>
                  <a:srgbClr val="000000"/>
                </a:solidFill>
                <a:latin typeface="Arial"/>
                <a:ea typeface="Arial"/>
                <a:cs typeface="Arial"/>
                <a:sym typeface="Arial"/>
              </a:rPr>
              <a:t>居ることの意味を問われないこと</a:t>
            </a:r>
            <a:endParaRPr b="0" i="0" sz="1000" u="none" cap="none" strike="noStrike">
              <a:solidFill>
                <a:srgbClr val="000000"/>
              </a:solidFill>
              <a:latin typeface="Arial"/>
              <a:ea typeface="Arial"/>
              <a:cs typeface="Arial"/>
              <a:sym typeface="Arial"/>
            </a:endParaRPr>
          </a:p>
          <a:p>
            <a:pPr indent="-134999" lvl="0" marL="134999" marR="0" rtl="0" algn="l">
              <a:lnSpc>
                <a:spcPct val="100000"/>
              </a:lnSpc>
              <a:spcBef>
                <a:spcPts val="0"/>
              </a:spcBef>
              <a:spcAft>
                <a:spcPts val="0"/>
              </a:spcAft>
              <a:buClr>
                <a:srgbClr val="000000"/>
              </a:buClr>
              <a:buSzPts val="1000"/>
              <a:buFont typeface="Arial"/>
              <a:buChar char="●"/>
            </a:pPr>
            <a:r>
              <a:rPr b="0" i="0" lang="ja" sz="1000" u="none" cap="none" strike="noStrike">
                <a:solidFill>
                  <a:srgbClr val="000000"/>
                </a:solidFill>
                <a:latin typeface="Arial"/>
                <a:ea typeface="Arial"/>
                <a:cs typeface="Arial"/>
                <a:sym typeface="Arial"/>
              </a:rPr>
              <a:t>信頼できる人、味方になってくれる人がいること</a:t>
            </a:r>
            <a:endParaRPr b="0" i="0" sz="1000" u="none" cap="none" strike="noStrike">
              <a:solidFill>
                <a:srgbClr val="000000"/>
              </a:solidFill>
              <a:latin typeface="Arial"/>
              <a:ea typeface="Arial"/>
              <a:cs typeface="Arial"/>
              <a:sym typeface="Arial"/>
            </a:endParaRPr>
          </a:p>
          <a:p>
            <a:pPr indent="-134999" lvl="0" marL="134999" marR="0" rtl="0" algn="l">
              <a:lnSpc>
                <a:spcPct val="100000"/>
              </a:lnSpc>
              <a:spcBef>
                <a:spcPts val="0"/>
              </a:spcBef>
              <a:spcAft>
                <a:spcPts val="0"/>
              </a:spcAft>
              <a:buClr>
                <a:srgbClr val="000000"/>
              </a:buClr>
              <a:buSzPts val="1000"/>
              <a:buFont typeface="Arial"/>
              <a:buChar char="●"/>
            </a:pPr>
            <a:r>
              <a:rPr b="0" i="0" lang="ja" sz="1000" u="none" cap="none" strike="noStrike">
                <a:solidFill>
                  <a:srgbClr val="000000"/>
                </a:solidFill>
                <a:latin typeface="Arial"/>
                <a:ea typeface="Arial"/>
                <a:cs typeface="Arial"/>
                <a:sym typeface="Arial"/>
              </a:rPr>
              <a:t>過ごし方を選べること</a:t>
            </a:r>
            <a:endParaRPr b="0" i="0" sz="1000" u="none" cap="none" strike="noStrike">
              <a:solidFill>
                <a:srgbClr val="000000"/>
              </a:solidFill>
              <a:latin typeface="Arial"/>
              <a:ea typeface="Arial"/>
              <a:cs typeface="Arial"/>
              <a:sym typeface="Arial"/>
            </a:endParaRPr>
          </a:p>
          <a:p>
            <a:pPr indent="-134999" lvl="0" marL="134999" marR="0" rtl="0" algn="l">
              <a:lnSpc>
                <a:spcPct val="100000"/>
              </a:lnSpc>
              <a:spcBef>
                <a:spcPts val="0"/>
              </a:spcBef>
              <a:spcAft>
                <a:spcPts val="0"/>
              </a:spcAft>
              <a:buClr>
                <a:srgbClr val="000000"/>
              </a:buClr>
              <a:buSzPts val="1000"/>
              <a:buFont typeface="Arial"/>
              <a:buChar char="●"/>
            </a:pPr>
            <a:r>
              <a:rPr b="0" i="0" lang="ja" sz="1000" u="none" cap="none" strike="noStrike">
                <a:solidFill>
                  <a:srgbClr val="000000"/>
                </a:solidFill>
                <a:latin typeface="Arial"/>
                <a:ea typeface="Arial"/>
                <a:cs typeface="Arial"/>
                <a:sym typeface="Arial"/>
              </a:rPr>
              <a:t>ありのまま、素のままでいられること</a:t>
            </a:r>
            <a:endParaRPr b="0" i="0" sz="1000" u="none" cap="none" strike="noStrike">
              <a:solidFill>
                <a:srgbClr val="000000"/>
              </a:solidFill>
              <a:latin typeface="Arial"/>
              <a:ea typeface="Arial"/>
              <a:cs typeface="Arial"/>
              <a:sym typeface="Arial"/>
            </a:endParaRPr>
          </a:p>
          <a:p>
            <a:pPr indent="-134999" lvl="0" marL="134999" marR="0" rtl="0" algn="l">
              <a:lnSpc>
                <a:spcPct val="100000"/>
              </a:lnSpc>
              <a:spcBef>
                <a:spcPts val="0"/>
              </a:spcBef>
              <a:spcAft>
                <a:spcPts val="0"/>
              </a:spcAft>
              <a:buClr>
                <a:srgbClr val="000000"/>
              </a:buClr>
              <a:buSzPts val="1000"/>
              <a:buFont typeface="Arial"/>
              <a:buChar char="●"/>
            </a:pPr>
            <a:r>
              <a:rPr b="0" i="0" lang="ja" sz="1000" u="none" cap="none" strike="noStrike">
                <a:solidFill>
                  <a:srgbClr val="000000"/>
                </a:solidFill>
                <a:latin typeface="Arial"/>
                <a:ea typeface="Arial"/>
                <a:cs typeface="Arial"/>
                <a:sym typeface="Arial"/>
              </a:rPr>
              <a:t>誰かとつながれること</a:t>
            </a:r>
            <a:endParaRPr b="0" i="0" sz="1000" u="none" cap="none" strike="noStrike">
              <a:solidFill>
                <a:srgbClr val="000000"/>
              </a:solidFill>
              <a:latin typeface="Arial"/>
              <a:ea typeface="Arial"/>
              <a:cs typeface="Arial"/>
              <a:sym typeface="Arial"/>
            </a:endParaRPr>
          </a:p>
          <a:p>
            <a:pPr indent="-134999" lvl="0" marL="134999" marR="0" rtl="0" algn="l">
              <a:lnSpc>
                <a:spcPct val="100000"/>
              </a:lnSpc>
              <a:spcBef>
                <a:spcPts val="0"/>
              </a:spcBef>
              <a:spcAft>
                <a:spcPts val="0"/>
              </a:spcAft>
              <a:buClr>
                <a:srgbClr val="000000"/>
              </a:buClr>
              <a:buSzPts val="1000"/>
              <a:buFont typeface="Arial"/>
              <a:buChar char="●"/>
            </a:pPr>
            <a:r>
              <a:rPr b="0" i="0" lang="ja" sz="1000" u="none" cap="none" strike="noStrike">
                <a:solidFill>
                  <a:srgbClr val="000000"/>
                </a:solidFill>
                <a:latin typeface="Arial"/>
                <a:ea typeface="Arial"/>
                <a:cs typeface="Arial"/>
                <a:sym typeface="Arial"/>
              </a:rPr>
              <a:t>気の合う人がいること</a:t>
            </a:r>
            <a:endParaRPr b="0" i="0" sz="1000" u="none" cap="none" strike="noStrike">
              <a:solidFill>
                <a:srgbClr val="000000"/>
              </a:solidFill>
              <a:latin typeface="Arial"/>
              <a:ea typeface="Arial"/>
              <a:cs typeface="Arial"/>
              <a:sym typeface="Arial"/>
            </a:endParaRPr>
          </a:p>
          <a:p>
            <a:pPr indent="-134999" lvl="0" marL="134999" marR="0" rtl="0" algn="l">
              <a:lnSpc>
                <a:spcPct val="100000"/>
              </a:lnSpc>
              <a:spcBef>
                <a:spcPts val="0"/>
              </a:spcBef>
              <a:spcAft>
                <a:spcPts val="0"/>
              </a:spcAft>
              <a:buClr>
                <a:srgbClr val="000000"/>
              </a:buClr>
              <a:buSzPts val="1000"/>
              <a:buFont typeface="Arial"/>
              <a:buChar char="●"/>
            </a:pPr>
            <a:r>
              <a:rPr b="0" i="0" lang="ja" sz="1000" u="none" cap="none" strike="noStrike">
                <a:solidFill>
                  <a:srgbClr val="000000"/>
                </a:solidFill>
                <a:latin typeface="Arial"/>
                <a:ea typeface="Arial"/>
                <a:cs typeface="Arial"/>
                <a:sym typeface="Arial"/>
              </a:rPr>
              <a:t>安心・安全な場であること</a:t>
            </a:r>
            <a:endParaRPr b="0" i="0" sz="1000" u="none" cap="none" strike="noStrike">
              <a:solidFill>
                <a:srgbClr val="000000"/>
              </a:solidFill>
              <a:latin typeface="Arial"/>
              <a:ea typeface="Arial"/>
              <a:cs typeface="Arial"/>
              <a:sym typeface="Arial"/>
            </a:endParaRPr>
          </a:p>
          <a:p>
            <a:pPr indent="-134999" lvl="0" marL="134999" marR="0" rtl="0" algn="l">
              <a:lnSpc>
                <a:spcPct val="100000"/>
              </a:lnSpc>
              <a:spcBef>
                <a:spcPts val="0"/>
              </a:spcBef>
              <a:spcAft>
                <a:spcPts val="0"/>
              </a:spcAft>
              <a:buClr>
                <a:srgbClr val="000000"/>
              </a:buClr>
              <a:buSzPts val="1000"/>
              <a:buFont typeface="Arial"/>
              <a:buChar char="●"/>
            </a:pPr>
            <a:r>
              <a:rPr b="0" i="0" lang="ja" sz="1000" u="none" cap="none" strike="noStrike">
                <a:solidFill>
                  <a:srgbClr val="000000"/>
                </a:solidFill>
                <a:latin typeface="Arial"/>
                <a:ea typeface="Arial"/>
                <a:cs typeface="Arial"/>
                <a:sym typeface="Arial"/>
              </a:rPr>
              <a:t>くつろげる環境が整っていること</a:t>
            </a:r>
            <a:endParaRPr b="0" i="0" sz="1000" u="none" cap="none" strike="noStrike">
              <a:solidFill>
                <a:srgbClr val="000000"/>
              </a:solidFill>
              <a:latin typeface="Arial"/>
              <a:ea typeface="Arial"/>
              <a:cs typeface="Arial"/>
              <a:sym typeface="Arial"/>
            </a:endParaRPr>
          </a:p>
          <a:p>
            <a:pPr indent="-134999" lvl="0" marL="134999" marR="0" rtl="0" algn="l">
              <a:lnSpc>
                <a:spcPct val="100000"/>
              </a:lnSpc>
              <a:spcBef>
                <a:spcPts val="0"/>
              </a:spcBef>
              <a:spcAft>
                <a:spcPts val="0"/>
              </a:spcAft>
              <a:buClr>
                <a:srgbClr val="000000"/>
              </a:buClr>
              <a:buSzPts val="1000"/>
              <a:buFont typeface="Arial"/>
              <a:buChar char="●"/>
            </a:pPr>
            <a:r>
              <a:rPr b="0" i="0" lang="ja" sz="1000" u="none" cap="none" strike="noStrike">
                <a:solidFill>
                  <a:srgbClr val="000000"/>
                </a:solidFill>
                <a:latin typeface="Arial"/>
                <a:ea typeface="Arial"/>
                <a:cs typeface="Arial"/>
                <a:sym typeface="Arial"/>
              </a:rPr>
              <a:t>居たいだけ居られること</a:t>
            </a:r>
            <a:endParaRPr b="0" i="0" sz="1000" u="none" cap="none" strike="noStrike">
              <a:solidFill>
                <a:srgbClr val="000000"/>
              </a:solidFill>
              <a:latin typeface="Arial"/>
              <a:ea typeface="Arial"/>
              <a:cs typeface="Arial"/>
              <a:sym typeface="Arial"/>
            </a:endParaRPr>
          </a:p>
          <a:p>
            <a:pPr indent="-134999" lvl="0" marL="134999" marR="0" rtl="0" algn="l">
              <a:lnSpc>
                <a:spcPct val="100000"/>
              </a:lnSpc>
              <a:spcBef>
                <a:spcPts val="0"/>
              </a:spcBef>
              <a:spcAft>
                <a:spcPts val="0"/>
              </a:spcAft>
              <a:buClr>
                <a:srgbClr val="000000"/>
              </a:buClr>
              <a:buSzPts val="1000"/>
              <a:buFont typeface="Arial"/>
              <a:buChar char="●"/>
            </a:pPr>
            <a:r>
              <a:rPr b="0" i="0" lang="ja" sz="1000" u="none" cap="none" strike="noStrike">
                <a:solidFill>
                  <a:srgbClr val="000000"/>
                </a:solidFill>
                <a:latin typeface="Arial"/>
                <a:ea typeface="Arial"/>
                <a:cs typeface="Arial"/>
                <a:sym typeface="Arial"/>
              </a:rPr>
              <a:t>助けてほしいときに、助けてくれる人がいること</a:t>
            </a:r>
            <a:endParaRPr b="0" i="0" sz="1000" u="none" cap="none" strike="noStrike">
              <a:solidFill>
                <a:srgbClr val="000000"/>
              </a:solidFill>
              <a:latin typeface="Arial"/>
              <a:ea typeface="Arial"/>
              <a:cs typeface="Arial"/>
              <a:sym typeface="Arial"/>
            </a:endParaRPr>
          </a:p>
          <a:p>
            <a:pPr indent="-134999" lvl="0" marL="134999" marR="0" rtl="0" algn="l">
              <a:lnSpc>
                <a:spcPct val="100000"/>
              </a:lnSpc>
              <a:spcBef>
                <a:spcPts val="0"/>
              </a:spcBef>
              <a:spcAft>
                <a:spcPts val="0"/>
              </a:spcAft>
              <a:buClr>
                <a:srgbClr val="000000"/>
              </a:buClr>
              <a:buSzPts val="1000"/>
              <a:buFont typeface="Arial"/>
              <a:buChar char="●"/>
            </a:pPr>
            <a:r>
              <a:rPr b="0" i="0" lang="ja" sz="1000" u="none" cap="none" strike="noStrike">
                <a:solidFill>
                  <a:srgbClr val="000000"/>
                </a:solidFill>
                <a:latin typeface="Arial"/>
                <a:ea typeface="Arial"/>
                <a:cs typeface="Arial"/>
                <a:sym typeface="Arial"/>
              </a:rPr>
              <a:t>誰かとコミュニケーションできること</a:t>
            </a:r>
            <a:endParaRPr b="0" i="0" sz="1000" u="none" cap="none" strike="noStrike">
              <a:solidFill>
                <a:srgbClr val="000000"/>
              </a:solidFill>
              <a:latin typeface="Arial"/>
              <a:ea typeface="Arial"/>
              <a:cs typeface="Arial"/>
              <a:sym typeface="Arial"/>
            </a:endParaRPr>
          </a:p>
          <a:p>
            <a:pPr indent="-134999" lvl="0" marL="134999" marR="0" rtl="0" algn="l">
              <a:lnSpc>
                <a:spcPct val="100000"/>
              </a:lnSpc>
              <a:spcBef>
                <a:spcPts val="0"/>
              </a:spcBef>
              <a:spcAft>
                <a:spcPts val="0"/>
              </a:spcAft>
              <a:buClr>
                <a:srgbClr val="000000"/>
              </a:buClr>
              <a:buSzPts val="1000"/>
              <a:buFont typeface="Arial"/>
              <a:buChar char="●"/>
            </a:pPr>
            <a:r>
              <a:rPr b="0" i="0" lang="ja" sz="1000" u="none" cap="none" strike="noStrike">
                <a:solidFill>
                  <a:srgbClr val="000000"/>
                </a:solidFill>
                <a:latin typeface="Arial"/>
                <a:ea typeface="Arial"/>
                <a:cs typeface="Arial"/>
                <a:sym typeface="Arial"/>
              </a:rPr>
              <a:t>話を聴いてくれること</a:t>
            </a:r>
            <a:endParaRPr b="0" i="0" sz="1000" u="none" cap="none" strike="noStrike">
              <a:solidFill>
                <a:srgbClr val="000000"/>
              </a:solidFill>
              <a:latin typeface="Arial"/>
              <a:ea typeface="Arial"/>
              <a:cs typeface="Arial"/>
              <a:sym typeface="Arial"/>
            </a:endParaRPr>
          </a:p>
          <a:p>
            <a:pPr indent="-134999" lvl="0" marL="134999" marR="0" rtl="0" algn="l">
              <a:lnSpc>
                <a:spcPct val="100000"/>
              </a:lnSpc>
              <a:spcBef>
                <a:spcPts val="0"/>
              </a:spcBef>
              <a:spcAft>
                <a:spcPts val="0"/>
              </a:spcAft>
              <a:buClr>
                <a:srgbClr val="000000"/>
              </a:buClr>
              <a:buSzPts val="1000"/>
              <a:buFont typeface="Arial"/>
              <a:buChar char="●"/>
            </a:pPr>
            <a:r>
              <a:rPr b="0" i="0" lang="ja" sz="1000" u="none" cap="none" strike="noStrike">
                <a:solidFill>
                  <a:srgbClr val="000000"/>
                </a:solidFill>
                <a:latin typeface="Arial"/>
                <a:ea typeface="Arial"/>
                <a:cs typeface="Arial"/>
                <a:sym typeface="Arial"/>
              </a:rPr>
              <a:t>別の目的をもった人がいても、同じ空間にいられること</a:t>
            </a:r>
            <a:endParaRPr b="0" i="0" sz="1000" u="none" cap="none" strike="noStrike">
              <a:solidFill>
                <a:srgbClr val="000000"/>
              </a:solidFill>
              <a:latin typeface="Arial"/>
              <a:ea typeface="Arial"/>
              <a:cs typeface="Arial"/>
              <a:sym typeface="Arial"/>
            </a:endParaRPr>
          </a:p>
          <a:p>
            <a:pPr indent="-134999" lvl="0" marL="134999" marR="0" rtl="0" algn="l">
              <a:lnSpc>
                <a:spcPct val="100000"/>
              </a:lnSpc>
              <a:spcBef>
                <a:spcPts val="0"/>
              </a:spcBef>
              <a:spcAft>
                <a:spcPts val="0"/>
              </a:spcAft>
              <a:buClr>
                <a:srgbClr val="000000"/>
              </a:buClr>
              <a:buSzPts val="1000"/>
              <a:buFont typeface="Arial"/>
              <a:buChar char="●"/>
            </a:pPr>
            <a:r>
              <a:rPr b="0" i="0" lang="ja" sz="1000" u="none" cap="none" strike="noStrike">
                <a:solidFill>
                  <a:srgbClr val="000000"/>
                </a:solidFill>
                <a:latin typeface="Arial"/>
                <a:ea typeface="Arial"/>
                <a:cs typeface="Arial"/>
                <a:sym typeface="Arial"/>
              </a:rPr>
              <a:t>一人で居ても気に</a:t>
            </a:r>
            <a:endParaRPr b="0" i="0" sz="1000" u="none" cap="none" strike="noStrike">
              <a:solidFill>
                <a:srgbClr val="000000"/>
              </a:solidFill>
              <a:latin typeface="Arial"/>
              <a:ea typeface="Arial"/>
              <a:cs typeface="Arial"/>
              <a:sym typeface="Arial"/>
            </a:endParaRPr>
          </a:p>
        </p:txBody>
      </p:sp>
      <p:sp>
        <p:nvSpPr>
          <p:cNvPr id="328" name="Google Shape;328;p20"/>
          <p:cNvSpPr txBox="1"/>
          <p:nvPr/>
        </p:nvSpPr>
        <p:spPr>
          <a:xfrm>
            <a:off x="123825" y="2811000"/>
            <a:ext cx="2331900" cy="891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i="0" lang="ja" sz="1300" u="none" cap="none" strike="noStrike">
                <a:solidFill>
                  <a:srgbClr val="000000"/>
                </a:solidFill>
                <a:latin typeface="Arial"/>
                <a:ea typeface="Arial"/>
                <a:cs typeface="Arial"/>
                <a:sym typeface="Arial"/>
              </a:rPr>
              <a:t>「こども・若者」の声を軸に</a:t>
            </a:r>
            <a:endParaRPr b="1" i="0" sz="13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300"/>
              <a:buFont typeface="Arial"/>
              <a:buNone/>
            </a:pPr>
            <a:r>
              <a:rPr b="1" i="0" lang="ja" sz="1300" u="none" cap="none" strike="noStrike">
                <a:solidFill>
                  <a:schemeClr val="dk1"/>
                </a:solidFill>
                <a:latin typeface="Arial"/>
                <a:ea typeface="Arial"/>
                <a:cs typeface="Arial"/>
                <a:sym typeface="Arial"/>
              </a:rPr>
              <a:t>居場所づくりにおいて</a:t>
            </a:r>
            <a:endParaRPr b="1" i="0" sz="13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300"/>
              <a:buFont typeface="Arial"/>
              <a:buNone/>
            </a:pPr>
            <a:r>
              <a:rPr b="1" i="0" lang="ja" sz="1300" u="none" cap="none" strike="noStrike">
                <a:solidFill>
                  <a:srgbClr val="FF0000"/>
                </a:solidFill>
                <a:latin typeface="Arial"/>
                <a:ea typeface="Arial"/>
                <a:cs typeface="Arial"/>
                <a:sym typeface="Arial"/>
              </a:rPr>
              <a:t>大切にしたい視点</a:t>
            </a:r>
            <a:endParaRPr b="0" i="0" sz="1300" u="none" cap="none" strike="noStrike">
              <a:solidFill>
                <a:srgbClr val="000000"/>
              </a:solidFill>
              <a:latin typeface="Arial"/>
              <a:ea typeface="Arial"/>
              <a:cs typeface="Arial"/>
              <a:sym typeface="Arial"/>
            </a:endParaRPr>
          </a:p>
        </p:txBody>
      </p:sp>
      <p:sp>
        <p:nvSpPr>
          <p:cNvPr id="329" name="Google Shape;329;p20"/>
          <p:cNvSpPr/>
          <p:nvPr/>
        </p:nvSpPr>
        <p:spPr>
          <a:xfrm>
            <a:off x="5189600" y="2568600"/>
            <a:ext cx="3695700" cy="2137500"/>
          </a:xfrm>
          <a:prstGeom prst="roundRect">
            <a:avLst>
              <a:gd fmla="val 16667" name="adj"/>
            </a:avLst>
          </a:prstGeom>
          <a:solidFill>
            <a:srgbClr val="D9EA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20"/>
          <p:cNvSpPr/>
          <p:nvPr/>
        </p:nvSpPr>
        <p:spPr>
          <a:xfrm>
            <a:off x="5549750" y="564825"/>
            <a:ext cx="2975400" cy="2088600"/>
          </a:xfrm>
          <a:prstGeom prst="roundRect">
            <a:avLst>
              <a:gd fmla="val 16667" name="adj"/>
            </a:avLst>
          </a:prstGeom>
          <a:solidFill>
            <a:srgbClr val="F9CB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20"/>
          <p:cNvSpPr txBox="1"/>
          <p:nvPr/>
        </p:nvSpPr>
        <p:spPr>
          <a:xfrm>
            <a:off x="3886548" y="1354573"/>
            <a:ext cx="1509900" cy="415500"/>
          </a:xfrm>
          <a:prstGeom prst="rect">
            <a:avLst/>
          </a:prstGeom>
          <a:solidFill>
            <a:srgbClr val="F8D81D"/>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ja" sz="1500" u="none" cap="none" strike="noStrike">
                <a:solidFill>
                  <a:schemeClr val="lt1"/>
                </a:solidFill>
                <a:latin typeface="Arial"/>
                <a:ea typeface="Arial"/>
                <a:cs typeface="Arial"/>
                <a:sym typeface="Arial"/>
              </a:rPr>
              <a:t>“居たい”</a:t>
            </a:r>
            <a:endParaRPr b="1" i="0" sz="900" u="none" cap="none" strike="noStrike">
              <a:solidFill>
                <a:schemeClr val="lt1"/>
              </a:solidFill>
              <a:latin typeface="Arial"/>
              <a:ea typeface="Arial"/>
              <a:cs typeface="Arial"/>
              <a:sym typeface="Arial"/>
            </a:endParaRPr>
          </a:p>
        </p:txBody>
      </p:sp>
      <p:sp>
        <p:nvSpPr>
          <p:cNvPr id="332" name="Google Shape;332;p20"/>
          <p:cNvSpPr txBox="1"/>
          <p:nvPr/>
        </p:nvSpPr>
        <p:spPr>
          <a:xfrm>
            <a:off x="5784875" y="977338"/>
            <a:ext cx="2859600" cy="1293000"/>
          </a:xfrm>
          <a:prstGeom prst="rect">
            <a:avLst/>
          </a:prstGeom>
          <a:noFill/>
          <a:ln>
            <a:noFill/>
          </a:ln>
        </p:spPr>
        <p:txBody>
          <a:bodyPr anchorCtr="0" anchor="t" bIns="91425" lIns="91425" spcFirstLastPara="1" rIns="91425" wrap="square" tIns="91425">
            <a:noAutofit/>
          </a:bodyPr>
          <a:lstStyle/>
          <a:p>
            <a:pPr indent="-134999" lvl="0" marL="134999" marR="0" rtl="0" algn="l">
              <a:lnSpc>
                <a:spcPct val="100000"/>
              </a:lnSpc>
              <a:spcBef>
                <a:spcPts val="0"/>
              </a:spcBef>
              <a:spcAft>
                <a:spcPts val="0"/>
              </a:spcAft>
              <a:buClr>
                <a:srgbClr val="000000"/>
              </a:buClr>
              <a:buSzPts val="1000"/>
              <a:buFont typeface="Arial"/>
              <a:buChar char="●"/>
            </a:pPr>
            <a:r>
              <a:rPr b="0" i="0" lang="ja" sz="1000" u="none" cap="none" strike="noStrike">
                <a:solidFill>
                  <a:srgbClr val="000000"/>
                </a:solidFill>
                <a:latin typeface="Arial"/>
                <a:ea typeface="Arial"/>
                <a:cs typeface="Arial"/>
                <a:sym typeface="Arial"/>
              </a:rPr>
              <a:t>自分を受け入れてくれる誰かがいること</a:t>
            </a:r>
            <a:endParaRPr b="0" i="0" sz="1000" u="none" cap="none" strike="noStrike">
              <a:solidFill>
                <a:srgbClr val="000000"/>
              </a:solidFill>
              <a:latin typeface="Arial"/>
              <a:ea typeface="Arial"/>
              <a:cs typeface="Arial"/>
              <a:sym typeface="Arial"/>
            </a:endParaRPr>
          </a:p>
          <a:p>
            <a:pPr indent="-134999" lvl="0" marL="134999" marR="0" rtl="0" algn="l">
              <a:lnSpc>
                <a:spcPct val="100000"/>
              </a:lnSpc>
              <a:spcBef>
                <a:spcPts val="0"/>
              </a:spcBef>
              <a:spcAft>
                <a:spcPts val="0"/>
              </a:spcAft>
              <a:buClr>
                <a:srgbClr val="000000"/>
              </a:buClr>
              <a:buSzPts val="1000"/>
              <a:buFont typeface="Arial"/>
              <a:buChar char="●"/>
            </a:pPr>
            <a:r>
              <a:rPr b="0" i="0" lang="ja" sz="1000" u="none" cap="none" strike="noStrike">
                <a:solidFill>
                  <a:srgbClr val="000000"/>
                </a:solidFill>
                <a:latin typeface="Arial"/>
                <a:ea typeface="Arial"/>
                <a:cs typeface="Arial"/>
                <a:sym typeface="Arial"/>
              </a:rPr>
              <a:t>身近にあること</a:t>
            </a:r>
            <a:endParaRPr b="0" i="0" sz="1000" u="none" cap="none" strike="noStrike">
              <a:solidFill>
                <a:srgbClr val="000000"/>
              </a:solidFill>
              <a:latin typeface="Arial"/>
              <a:ea typeface="Arial"/>
              <a:cs typeface="Arial"/>
              <a:sym typeface="Arial"/>
            </a:endParaRPr>
          </a:p>
          <a:p>
            <a:pPr indent="-134999" lvl="0" marL="134999" marR="0" rtl="0" algn="l">
              <a:lnSpc>
                <a:spcPct val="100000"/>
              </a:lnSpc>
              <a:spcBef>
                <a:spcPts val="0"/>
              </a:spcBef>
              <a:spcAft>
                <a:spcPts val="0"/>
              </a:spcAft>
              <a:buClr>
                <a:srgbClr val="000000"/>
              </a:buClr>
              <a:buSzPts val="1000"/>
              <a:buFont typeface="Arial"/>
              <a:buChar char="●"/>
            </a:pPr>
            <a:r>
              <a:rPr b="0" i="0" lang="ja" sz="1000" u="none" cap="none" strike="noStrike">
                <a:solidFill>
                  <a:srgbClr val="000000"/>
                </a:solidFill>
                <a:latin typeface="Arial"/>
                <a:ea typeface="Arial"/>
                <a:cs typeface="Arial"/>
                <a:sym typeface="Arial"/>
              </a:rPr>
              <a:t>気軽に行ける、一人でも行けること</a:t>
            </a:r>
            <a:endParaRPr b="0" i="0" sz="1000" u="none" cap="none" strike="noStrike">
              <a:solidFill>
                <a:srgbClr val="000000"/>
              </a:solidFill>
              <a:latin typeface="Arial"/>
              <a:ea typeface="Arial"/>
              <a:cs typeface="Arial"/>
              <a:sym typeface="Arial"/>
            </a:endParaRPr>
          </a:p>
          <a:p>
            <a:pPr indent="-134999" lvl="0" marL="134999" marR="0" rtl="0" algn="l">
              <a:lnSpc>
                <a:spcPct val="100000"/>
              </a:lnSpc>
              <a:spcBef>
                <a:spcPts val="0"/>
              </a:spcBef>
              <a:spcAft>
                <a:spcPts val="0"/>
              </a:spcAft>
              <a:buClr>
                <a:srgbClr val="000000"/>
              </a:buClr>
              <a:buSzPts val="1000"/>
              <a:buFont typeface="Arial"/>
              <a:buChar char="●"/>
            </a:pPr>
            <a:r>
              <a:rPr b="0" i="0" lang="ja" sz="1000" u="none" cap="none" strike="noStrike">
                <a:solidFill>
                  <a:srgbClr val="000000"/>
                </a:solidFill>
                <a:latin typeface="Arial"/>
                <a:ea typeface="Arial"/>
                <a:cs typeface="Arial"/>
                <a:sym typeface="Arial"/>
              </a:rPr>
              <a:t>お金がかからずに行けること</a:t>
            </a:r>
            <a:endParaRPr b="0" i="0" sz="1000" u="none" cap="none" strike="noStrike">
              <a:solidFill>
                <a:srgbClr val="000000"/>
              </a:solidFill>
              <a:latin typeface="Arial"/>
              <a:ea typeface="Arial"/>
              <a:cs typeface="Arial"/>
              <a:sym typeface="Arial"/>
            </a:endParaRPr>
          </a:p>
          <a:p>
            <a:pPr indent="-134999" lvl="0" marL="134999" marR="0" rtl="0" algn="l">
              <a:lnSpc>
                <a:spcPct val="100000"/>
              </a:lnSpc>
              <a:spcBef>
                <a:spcPts val="0"/>
              </a:spcBef>
              <a:spcAft>
                <a:spcPts val="0"/>
              </a:spcAft>
              <a:buClr>
                <a:srgbClr val="000000"/>
              </a:buClr>
              <a:buSzPts val="1000"/>
              <a:buFont typeface="Arial"/>
              <a:buChar char="●"/>
            </a:pPr>
            <a:r>
              <a:rPr b="0" i="0" lang="ja" sz="1000" u="none" cap="none" strike="noStrike">
                <a:solidFill>
                  <a:srgbClr val="000000"/>
                </a:solidFill>
                <a:latin typeface="Arial"/>
                <a:ea typeface="Arial"/>
                <a:cs typeface="Arial"/>
                <a:sym typeface="Arial"/>
              </a:rPr>
              <a:t>誰でも行けること</a:t>
            </a:r>
            <a:endParaRPr b="0" i="0" sz="1000" u="none" cap="none" strike="noStrike">
              <a:solidFill>
                <a:srgbClr val="000000"/>
              </a:solidFill>
              <a:latin typeface="Arial"/>
              <a:ea typeface="Arial"/>
              <a:cs typeface="Arial"/>
              <a:sym typeface="Arial"/>
            </a:endParaRPr>
          </a:p>
          <a:p>
            <a:pPr indent="-134999" lvl="0" marL="134999" marR="0" rtl="0" algn="l">
              <a:lnSpc>
                <a:spcPct val="100000"/>
              </a:lnSpc>
              <a:spcBef>
                <a:spcPts val="0"/>
              </a:spcBef>
              <a:spcAft>
                <a:spcPts val="0"/>
              </a:spcAft>
              <a:buClr>
                <a:srgbClr val="000000"/>
              </a:buClr>
              <a:buSzPts val="1000"/>
              <a:buFont typeface="Arial"/>
              <a:buChar char="●"/>
            </a:pPr>
            <a:r>
              <a:rPr b="0" i="0" lang="ja" sz="1000" u="none" cap="none" strike="noStrike">
                <a:solidFill>
                  <a:srgbClr val="000000"/>
                </a:solidFill>
                <a:latin typeface="Arial"/>
                <a:ea typeface="Arial"/>
                <a:cs typeface="Arial"/>
                <a:sym typeface="Arial"/>
              </a:rPr>
              <a:t>行くきっかけがあること</a:t>
            </a:r>
            <a:endParaRPr b="0" i="0" sz="1000" u="none" cap="none" strike="noStrike">
              <a:solidFill>
                <a:srgbClr val="000000"/>
              </a:solidFill>
              <a:latin typeface="Arial"/>
              <a:ea typeface="Arial"/>
              <a:cs typeface="Arial"/>
              <a:sym typeface="Arial"/>
            </a:endParaRPr>
          </a:p>
          <a:p>
            <a:pPr indent="-134999" lvl="0" marL="134999" marR="0" rtl="0" algn="l">
              <a:lnSpc>
                <a:spcPct val="100000"/>
              </a:lnSpc>
              <a:spcBef>
                <a:spcPts val="0"/>
              </a:spcBef>
              <a:spcAft>
                <a:spcPts val="0"/>
              </a:spcAft>
              <a:buClr>
                <a:srgbClr val="000000"/>
              </a:buClr>
              <a:buSzPts val="1000"/>
              <a:buFont typeface="Arial"/>
              <a:buChar char="●"/>
            </a:pPr>
            <a:r>
              <a:rPr b="0" i="0" lang="ja" sz="1000" u="none" cap="none" strike="noStrike">
                <a:solidFill>
                  <a:srgbClr val="000000"/>
                </a:solidFill>
                <a:latin typeface="Arial"/>
                <a:ea typeface="Arial"/>
                <a:cs typeface="Arial"/>
                <a:sym typeface="Arial"/>
              </a:rPr>
              <a:t>自分と同じ境遇や立場の人がいること</a:t>
            </a:r>
            <a:endParaRPr b="0" i="0" sz="1000" u="none" cap="none" strike="noStrike">
              <a:solidFill>
                <a:srgbClr val="000000"/>
              </a:solidFill>
              <a:latin typeface="Arial"/>
              <a:ea typeface="Arial"/>
              <a:cs typeface="Arial"/>
              <a:sym typeface="Arial"/>
            </a:endParaRPr>
          </a:p>
          <a:p>
            <a:pPr indent="-134999" lvl="0" marL="134999" marR="0" rtl="0" algn="l">
              <a:lnSpc>
                <a:spcPct val="100000"/>
              </a:lnSpc>
              <a:spcBef>
                <a:spcPts val="0"/>
              </a:spcBef>
              <a:spcAft>
                <a:spcPts val="0"/>
              </a:spcAft>
              <a:buClr>
                <a:srgbClr val="000000"/>
              </a:buClr>
              <a:buSzPts val="1000"/>
              <a:buFont typeface="Arial"/>
              <a:buChar char="●"/>
            </a:pPr>
            <a:r>
              <a:rPr b="0" i="0" lang="ja" sz="1000" u="none" cap="none" strike="noStrike">
                <a:solidFill>
                  <a:srgbClr val="000000"/>
                </a:solidFill>
                <a:latin typeface="Arial"/>
                <a:ea typeface="Arial"/>
                <a:cs typeface="Arial"/>
                <a:sym typeface="Arial"/>
              </a:rPr>
              <a:t>いつでも行けること</a:t>
            </a:r>
            <a:endParaRPr b="0" i="0" sz="1000" u="none" cap="none" strike="noStrike">
              <a:solidFill>
                <a:srgbClr val="000000"/>
              </a:solidFill>
              <a:latin typeface="Arial"/>
              <a:ea typeface="Arial"/>
              <a:cs typeface="Arial"/>
              <a:sym typeface="Arial"/>
            </a:endParaRPr>
          </a:p>
        </p:txBody>
      </p:sp>
      <p:sp>
        <p:nvSpPr>
          <p:cNvPr id="333" name="Google Shape;333;p20"/>
          <p:cNvSpPr txBox="1"/>
          <p:nvPr/>
        </p:nvSpPr>
        <p:spPr>
          <a:xfrm>
            <a:off x="5317800" y="3086114"/>
            <a:ext cx="3826200" cy="1383300"/>
          </a:xfrm>
          <a:prstGeom prst="rect">
            <a:avLst/>
          </a:prstGeom>
          <a:noFill/>
          <a:ln>
            <a:noFill/>
          </a:ln>
        </p:spPr>
        <p:txBody>
          <a:bodyPr anchorCtr="0" anchor="t" bIns="91425" lIns="91425" spcFirstLastPara="1" rIns="91425" wrap="square" tIns="91425">
            <a:noAutofit/>
          </a:bodyPr>
          <a:lstStyle/>
          <a:p>
            <a:pPr indent="-134999" lvl="0" marL="134999" marR="0" rtl="0" algn="l">
              <a:lnSpc>
                <a:spcPct val="100000"/>
              </a:lnSpc>
              <a:spcBef>
                <a:spcPts val="0"/>
              </a:spcBef>
              <a:spcAft>
                <a:spcPts val="0"/>
              </a:spcAft>
              <a:buClr>
                <a:srgbClr val="000000"/>
              </a:buClr>
              <a:buSzPts val="1000"/>
              <a:buFont typeface="Arial"/>
              <a:buChar char="●"/>
            </a:pPr>
            <a:r>
              <a:rPr b="0" i="0" lang="ja" sz="1000" u="none" cap="none" strike="noStrike">
                <a:solidFill>
                  <a:srgbClr val="000000"/>
                </a:solidFill>
                <a:latin typeface="Arial"/>
                <a:ea typeface="Arial"/>
                <a:cs typeface="Arial"/>
                <a:sym typeface="Arial"/>
              </a:rPr>
              <a:t>いろんな人と出会えること</a:t>
            </a:r>
            <a:endParaRPr b="0" i="0" sz="1000" u="none" cap="none" strike="noStrike">
              <a:solidFill>
                <a:srgbClr val="000000"/>
              </a:solidFill>
              <a:latin typeface="Arial"/>
              <a:ea typeface="Arial"/>
              <a:cs typeface="Arial"/>
              <a:sym typeface="Arial"/>
            </a:endParaRPr>
          </a:p>
          <a:p>
            <a:pPr indent="-134999" lvl="0" marL="134999" marR="0" rtl="0" algn="l">
              <a:lnSpc>
                <a:spcPct val="100000"/>
              </a:lnSpc>
              <a:spcBef>
                <a:spcPts val="0"/>
              </a:spcBef>
              <a:spcAft>
                <a:spcPts val="0"/>
              </a:spcAft>
              <a:buClr>
                <a:srgbClr val="000000"/>
              </a:buClr>
              <a:buSzPts val="1000"/>
              <a:buFont typeface="Arial"/>
              <a:buChar char="●"/>
            </a:pPr>
            <a:r>
              <a:rPr b="0" i="0" lang="ja" sz="1000" u="none" cap="none" strike="noStrike">
                <a:solidFill>
                  <a:srgbClr val="000000"/>
                </a:solidFill>
                <a:latin typeface="Arial"/>
                <a:ea typeface="Arial"/>
                <a:cs typeface="Arial"/>
                <a:sym typeface="Arial"/>
              </a:rPr>
              <a:t>好きなこと、やりたいことができること</a:t>
            </a:r>
            <a:endParaRPr b="0" i="0" sz="1000" u="none" cap="none" strike="noStrike">
              <a:solidFill>
                <a:srgbClr val="000000"/>
              </a:solidFill>
              <a:latin typeface="Arial"/>
              <a:ea typeface="Arial"/>
              <a:cs typeface="Arial"/>
              <a:sym typeface="Arial"/>
            </a:endParaRPr>
          </a:p>
          <a:p>
            <a:pPr indent="-134999" lvl="0" marL="134999" marR="0" rtl="0" algn="l">
              <a:lnSpc>
                <a:spcPct val="100000"/>
              </a:lnSpc>
              <a:spcBef>
                <a:spcPts val="0"/>
              </a:spcBef>
              <a:spcAft>
                <a:spcPts val="0"/>
              </a:spcAft>
              <a:buClr>
                <a:srgbClr val="000000"/>
              </a:buClr>
              <a:buSzPts val="1000"/>
              <a:buFont typeface="Arial"/>
              <a:buChar char="●"/>
            </a:pPr>
            <a:r>
              <a:rPr b="0" i="0" lang="ja" sz="1000" u="none" cap="none" strike="noStrike">
                <a:solidFill>
                  <a:srgbClr val="000000"/>
                </a:solidFill>
                <a:latin typeface="Arial"/>
                <a:ea typeface="Arial"/>
                <a:cs typeface="Arial"/>
                <a:sym typeface="Arial"/>
              </a:rPr>
              <a:t>自分の意見を言える、聴いてもらえること</a:t>
            </a:r>
            <a:endParaRPr b="0" i="0" sz="1000" u="none" cap="none" strike="noStrike">
              <a:solidFill>
                <a:srgbClr val="000000"/>
              </a:solidFill>
              <a:latin typeface="Arial"/>
              <a:ea typeface="Arial"/>
              <a:cs typeface="Arial"/>
              <a:sym typeface="Arial"/>
            </a:endParaRPr>
          </a:p>
          <a:p>
            <a:pPr indent="-134999" lvl="0" marL="134999" marR="0" rtl="0" algn="l">
              <a:lnSpc>
                <a:spcPct val="100000"/>
              </a:lnSpc>
              <a:spcBef>
                <a:spcPts val="0"/>
              </a:spcBef>
              <a:spcAft>
                <a:spcPts val="0"/>
              </a:spcAft>
              <a:buClr>
                <a:srgbClr val="000000"/>
              </a:buClr>
              <a:buSzPts val="1000"/>
              <a:buFont typeface="Arial"/>
              <a:buChar char="●"/>
            </a:pPr>
            <a:r>
              <a:rPr b="0" i="0" lang="ja" sz="1000" u="none" cap="none" strike="noStrike">
                <a:solidFill>
                  <a:srgbClr val="000000"/>
                </a:solidFill>
                <a:latin typeface="Arial"/>
                <a:ea typeface="Arial"/>
                <a:cs typeface="Arial"/>
                <a:sym typeface="Arial"/>
              </a:rPr>
              <a:t>一緒に学ぶ人、学びをサポートしてくれる人がいること</a:t>
            </a:r>
            <a:endParaRPr b="0" i="0" sz="1000" u="none" cap="none" strike="noStrike">
              <a:solidFill>
                <a:srgbClr val="000000"/>
              </a:solidFill>
              <a:latin typeface="Arial"/>
              <a:ea typeface="Arial"/>
              <a:cs typeface="Arial"/>
              <a:sym typeface="Arial"/>
            </a:endParaRPr>
          </a:p>
          <a:p>
            <a:pPr indent="-134999" lvl="0" marL="134999" marR="0" rtl="0" algn="l">
              <a:lnSpc>
                <a:spcPct val="100000"/>
              </a:lnSpc>
              <a:spcBef>
                <a:spcPts val="0"/>
              </a:spcBef>
              <a:spcAft>
                <a:spcPts val="0"/>
              </a:spcAft>
              <a:buClr>
                <a:srgbClr val="000000"/>
              </a:buClr>
              <a:buSzPts val="1000"/>
              <a:buFont typeface="Arial"/>
              <a:buChar char="●"/>
            </a:pPr>
            <a:r>
              <a:rPr b="0" i="0" lang="ja" sz="1000" u="none" cap="none" strike="noStrike">
                <a:solidFill>
                  <a:srgbClr val="000000"/>
                </a:solidFill>
                <a:latin typeface="Arial"/>
                <a:ea typeface="Arial"/>
                <a:cs typeface="Arial"/>
                <a:sym typeface="Arial"/>
              </a:rPr>
              <a:t>いろんな機会があること</a:t>
            </a:r>
            <a:endParaRPr b="0" i="0" sz="1000" u="none" cap="none" strike="noStrike">
              <a:solidFill>
                <a:srgbClr val="000000"/>
              </a:solidFill>
              <a:latin typeface="Arial"/>
              <a:ea typeface="Arial"/>
              <a:cs typeface="Arial"/>
              <a:sym typeface="Arial"/>
            </a:endParaRPr>
          </a:p>
          <a:p>
            <a:pPr indent="-134999" lvl="0" marL="134999" marR="0" rtl="0" algn="l">
              <a:lnSpc>
                <a:spcPct val="100000"/>
              </a:lnSpc>
              <a:spcBef>
                <a:spcPts val="0"/>
              </a:spcBef>
              <a:spcAft>
                <a:spcPts val="0"/>
              </a:spcAft>
              <a:buClr>
                <a:srgbClr val="000000"/>
              </a:buClr>
              <a:buSzPts val="1000"/>
              <a:buFont typeface="Arial"/>
              <a:buChar char="●"/>
            </a:pPr>
            <a:r>
              <a:rPr b="0" i="0" lang="ja" sz="1000" u="none" cap="none" strike="noStrike">
                <a:solidFill>
                  <a:srgbClr val="000000"/>
                </a:solidFill>
                <a:latin typeface="Arial"/>
                <a:ea typeface="Arial"/>
                <a:cs typeface="Arial"/>
                <a:sym typeface="Arial"/>
              </a:rPr>
              <a:t>未来や進路を考えるきっかけがあること</a:t>
            </a:r>
            <a:endParaRPr b="0" i="0" sz="1000" u="none" cap="none" strike="noStrike">
              <a:solidFill>
                <a:srgbClr val="000000"/>
              </a:solidFill>
              <a:latin typeface="Arial"/>
              <a:ea typeface="Arial"/>
              <a:cs typeface="Arial"/>
              <a:sym typeface="Arial"/>
            </a:endParaRPr>
          </a:p>
          <a:p>
            <a:pPr indent="-134999" lvl="0" marL="134999" marR="0" rtl="0" algn="l">
              <a:lnSpc>
                <a:spcPct val="100000"/>
              </a:lnSpc>
              <a:spcBef>
                <a:spcPts val="0"/>
              </a:spcBef>
              <a:spcAft>
                <a:spcPts val="0"/>
              </a:spcAft>
              <a:buClr>
                <a:srgbClr val="000000"/>
              </a:buClr>
              <a:buSzPts val="1000"/>
              <a:buFont typeface="Arial"/>
              <a:buChar char="●"/>
            </a:pPr>
            <a:r>
              <a:rPr b="0" i="0" lang="ja" sz="1000" u="none" cap="none" strike="noStrike">
                <a:solidFill>
                  <a:srgbClr val="000000"/>
                </a:solidFill>
                <a:latin typeface="Arial"/>
                <a:ea typeface="Arial"/>
                <a:cs typeface="Arial"/>
                <a:sym typeface="Arial"/>
              </a:rPr>
              <a:t>あこがれを抱ける人がいること</a:t>
            </a:r>
            <a:endParaRPr b="0" i="0" sz="1000" u="none" cap="none" strike="noStrike">
              <a:solidFill>
                <a:srgbClr val="000000"/>
              </a:solidFill>
              <a:latin typeface="Arial"/>
              <a:ea typeface="Arial"/>
              <a:cs typeface="Arial"/>
              <a:sym typeface="Arial"/>
            </a:endParaRPr>
          </a:p>
          <a:p>
            <a:pPr indent="-134999" lvl="0" marL="134999" marR="0" rtl="0" algn="l">
              <a:lnSpc>
                <a:spcPct val="100000"/>
              </a:lnSpc>
              <a:spcBef>
                <a:spcPts val="0"/>
              </a:spcBef>
              <a:spcAft>
                <a:spcPts val="0"/>
              </a:spcAft>
              <a:buClr>
                <a:srgbClr val="000000"/>
              </a:buClr>
              <a:buSzPts val="1000"/>
              <a:buFont typeface="Arial"/>
              <a:buChar char="●"/>
            </a:pPr>
            <a:r>
              <a:rPr b="0" i="0" lang="ja" sz="1000" u="none" cap="none" strike="noStrike">
                <a:solidFill>
                  <a:srgbClr val="000000"/>
                </a:solidFill>
                <a:latin typeface="Arial"/>
                <a:ea typeface="Arial"/>
                <a:cs typeface="Arial"/>
                <a:sym typeface="Arial"/>
              </a:rPr>
              <a:t>新しいことを学べること</a:t>
            </a:r>
            <a:endParaRPr b="0" i="0" sz="1000" u="none" cap="none" strike="noStrike">
              <a:solidFill>
                <a:srgbClr val="000000"/>
              </a:solidFill>
              <a:latin typeface="Arial"/>
              <a:ea typeface="Arial"/>
              <a:cs typeface="Arial"/>
              <a:sym typeface="Arial"/>
            </a:endParaRPr>
          </a:p>
          <a:p>
            <a:pPr indent="-134999" lvl="0" marL="134999" marR="0" rtl="0" algn="l">
              <a:lnSpc>
                <a:spcPct val="100000"/>
              </a:lnSpc>
              <a:spcBef>
                <a:spcPts val="0"/>
              </a:spcBef>
              <a:spcAft>
                <a:spcPts val="0"/>
              </a:spcAft>
              <a:buClr>
                <a:srgbClr val="000000"/>
              </a:buClr>
              <a:buSzPts val="1000"/>
              <a:buFont typeface="Arial"/>
              <a:buChar char="●"/>
            </a:pPr>
            <a:r>
              <a:rPr b="0" i="0" lang="ja" sz="1000" u="none" cap="none" strike="noStrike">
                <a:solidFill>
                  <a:srgbClr val="000000"/>
                </a:solidFill>
                <a:latin typeface="Arial"/>
                <a:ea typeface="Arial"/>
                <a:cs typeface="Arial"/>
                <a:sym typeface="Arial"/>
              </a:rPr>
              <a:t>自分の役割があること</a:t>
            </a:r>
            <a:endParaRPr b="0" i="0" sz="1000" u="none" cap="none" strike="noStrike">
              <a:solidFill>
                <a:srgbClr val="000000"/>
              </a:solidFill>
              <a:latin typeface="Arial"/>
              <a:ea typeface="Arial"/>
              <a:cs typeface="Arial"/>
              <a:sym typeface="Arial"/>
            </a:endParaRPr>
          </a:p>
        </p:txBody>
      </p:sp>
      <p:sp>
        <p:nvSpPr>
          <p:cNvPr id="334" name="Google Shape;334;p20"/>
          <p:cNvSpPr txBox="1"/>
          <p:nvPr/>
        </p:nvSpPr>
        <p:spPr>
          <a:xfrm>
            <a:off x="190850" y="61975"/>
            <a:ext cx="36957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ja" sz="2200" u="none" cap="none" strike="noStrike">
                <a:solidFill>
                  <a:srgbClr val="3D85C6"/>
                </a:solidFill>
                <a:latin typeface="Arial"/>
                <a:ea typeface="Arial"/>
                <a:cs typeface="Arial"/>
                <a:sym typeface="Arial"/>
              </a:rPr>
              <a:t>5</a:t>
            </a:r>
            <a:r>
              <a:rPr b="1" i="0" lang="ja" sz="1700" u="none" cap="none" strike="noStrike">
                <a:solidFill>
                  <a:srgbClr val="3D85C6"/>
                </a:solidFill>
                <a:latin typeface="Arial"/>
                <a:ea typeface="Arial"/>
                <a:cs typeface="Arial"/>
                <a:sym typeface="Arial"/>
              </a:rPr>
              <a:t>.子どもに寄り添う市民活動</a:t>
            </a:r>
            <a:endParaRPr b="0" i="0" sz="1400" u="none" cap="none" strike="noStrike">
              <a:solidFill>
                <a:srgbClr val="000000"/>
              </a:solidFill>
              <a:latin typeface="Arial"/>
              <a:ea typeface="Arial"/>
              <a:cs typeface="Arial"/>
              <a:sym typeface="Arial"/>
            </a:endParaRPr>
          </a:p>
        </p:txBody>
      </p:sp>
      <p:sp>
        <p:nvSpPr>
          <p:cNvPr id="335" name="Google Shape;335;p20"/>
          <p:cNvSpPr txBox="1"/>
          <p:nvPr/>
        </p:nvSpPr>
        <p:spPr>
          <a:xfrm>
            <a:off x="237625" y="618675"/>
            <a:ext cx="2840400" cy="307800"/>
          </a:xfrm>
          <a:prstGeom prst="rect">
            <a:avLst/>
          </a:prstGeom>
          <a:solidFill>
            <a:srgbClr val="3D85C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ja" sz="1700" u="none" cap="none" strike="noStrike">
                <a:solidFill>
                  <a:schemeClr val="lt1"/>
                </a:solidFill>
                <a:latin typeface="Arial"/>
                <a:ea typeface="Arial"/>
                <a:cs typeface="Arial"/>
                <a:sym typeface="Arial"/>
              </a:rPr>
              <a:t>「こどもの居場所づくり」</a:t>
            </a:r>
            <a:endParaRPr b="1" i="0" sz="1100" u="none" cap="none" strike="noStrike">
              <a:solidFill>
                <a:schemeClr val="lt1"/>
              </a:solidFill>
              <a:latin typeface="Arial"/>
              <a:ea typeface="Arial"/>
              <a:cs typeface="Arial"/>
              <a:sym typeface="Arial"/>
            </a:endParaRPr>
          </a:p>
        </p:txBody>
      </p:sp>
      <p:sp>
        <p:nvSpPr>
          <p:cNvPr id="336" name="Google Shape;336;p20"/>
          <p:cNvSpPr txBox="1"/>
          <p:nvPr/>
        </p:nvSpPr>
        <p:spPr>
          <a:xfrm>
            <a:off x="5549758" y="2593449"/>
            <a:ext cx="1556100" cy="415500"/>
          </a:xfrm>
          <a:prstGeom prst="rect">
            <a:avLst/>
          </a:prstGeom>
          <a:solidFill>
            <a:srgbClr val="06948B"/>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ja" sz="1500" u="none" cap="none" strike="noStrike">
                <a:solidFill>
                  <a:schemeClr val="lt1"/>
                </a:solidFill>
                <a:latin typeface="Arial"/>
                <a:ea typeface="Arial"/>
                <a:cs typeface="Arial"/>
                <a:sym typeface="Arial"/>
              </a:rPr>
              <a:t>“やってみたい”</a:t>
            </a:r>
            <a:endParaRPr b="1" i="0" sz="900" u="none" cap="none" strike="noStrike">
              <a:solidFill>
                <a:schemeClr val="lt1"/>
              </a:solidFill>
              <a:latin typeface="Arial"/>
              <a:ea typeface="Arial"/>
              <a:cs typeface="Arial"/>
              <a:sym typeface="Arial"/>
            </a:endParaRPr>
          </a:p>
        </p:txBody>
      </p:sp>
      <p:sp>
        <p:nvSpPr>
          <p:cNvPr id="337" name="Google Shape;337;p20"/>
          <p:cNvSpPr txBox="1"/>
          <p:nvPr/>
        </p:nvSpPr>
        <p:spPr>
          <a:xfrm>
            <a:off x="5853200" y="564831"/>
            <a:ext cx="1556100" cy="415500"/>
          </a:xfrm>
          <a:prstGeom prst="rect">
            <a:avLst/>
          </a:prstGeom>
          <a:solidFill>
            <a:srgbClr val="ED6C36"/>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ja" sz="1500" u="none" cap="none" strike="noStrike">
                <a:solidFill>
                  <a:schemeClr val="lt1"/>
                </a:solidFill>
                <a:latin typeface="Arial"/>
                <a:ea typeface="Arial"/>
                <a:cs typeface="Arial"/>
                <a:sym typeface="Arial"/>
              </a:rPr>
              <a:t>“行きたい”</a:t>
            </a:r>
            <a:endParaRPr b="1" i="0" sz="900" u="none" cap="none" strike="noStrike">
              <a:solidFill>
                <a:schemeClr val="lt1"/>
              </a:solidFill>
              <a:latin typeface="Arial"/>
              <a:ea typeface="Arial"/>
              <a:cs typeface="Arial"/>
              <a:sym typeface="Arial"/>
            </a:endParaRPr>
          </a:p>
        </p:txBody>
      </p:sp>
      <p:sp>
        <p:nvSpPr>
          <p:cNvPr id="338" name="Google Shape;338;p20"/>
          <p:cNvSpPr/>
          <p:nvPr/>
        </p:nvSpPr>
        <p:spPr>
          <a:xfrm>
            <a:off x="8850" y="483425"/>
            <a:ext cx="3069300" cy="62100"/>
          </a:xfrm>
          <a:prstGeom prst="rect">
            <a:avLst/>
          </a:prstGeom>
          <a:solidFill>
            <a:srgbClr val="3D85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21"/>
          <p:cNvSpPr txBox="1"/>
          <p:nvPr>
            <p:ph type="title"/>
          </p:nvPr>
        </p:nvSpPr>
        <p:spPr>
          <a:xfrm>
            <a:off x="1622550" y="953175"/>
            <a:ext cx="5898900" cy="1713900"/>
          </a:xfrm>
          <a:prstGeom prst="rect">
            <a:avLst/>
          </a:prstGeom>
          <a:solidFill>
            <a:srgbClr val="3D85C6"/>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800"/>
              <a:buNone/>
            </a:pPr>
            <a:r>
              <a:rPr b="1" lang="ja" sz="7200">
                <a:solidFill>
                  <a:srgbClr val="FFFFFF"/>
                </a:solidFill>
              </a:rPr>
              <a:t>「わたしの」</a:t>
            </a:r>
            <a:endParaRPr b="1" sz="7200">
              <a:solidFill>
                <a:srgbClr val="FFFFFF"/>
              </a:solidFill>
            </a:endParaRPr>
          </a:p>
        </p:txBody>
      </p:sp>
      <p:pic>
        <p:nvPicPr>
          <p:cNvPr id="344" name="Google Shape;344;p21"/>
          <p:cNvPicPr preferRelativeResize="0"/>
          <p:nvPr/>
        </p:nvPicPr>
        <p:blipFill rotWithShape="1">
          <a:blip r:embed="rId3">
            <a:alphaModFix/>
          </a:blip>
          <a:srcRect b="0" l="0" r="0" t="0"/>
          <a:stretch/>
        </p:blipFill>
        <p:spPr>
          <a:xfrm>
            <a:off x="2501975" y="2806475"/>
            <a:ext cx="3972196" cy="1713900"/>
          </a:xfrm>
          <a:prstGeom prst="rect">
            <a:avLst/>
          </a:prstGeom>
          <a:noFill/>
          <a:ln>
            <a:noFill/>
          </a:ln>
        </p:spPr>
      </p:pic>
      <p:sp>
        <p:nvSpPr>
          <p:cNvPr id="345" name="Google Shape;345;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ja"/>
              <a:t>‹#›</a:t>
            </a:fld>
            <a:endParaRPr/>
          </a:p>
        </p:txBody>
      </p:sp>
      <p:sp>
        <p:nvSpPr>
          <p:cNvPr id="346" name="Google Shape;346;p21"/>
          <p:cNvSpPr txBox="1"/>
          <p:nvPr/>
        </p:nvSpPr>
        <p:spPr>
          <a:xfrm>
            <a:off x="190850" y="61975"/>
            <a:ext cx="36957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ja" sz="2200" u="none" cap="none" strike="noStrike">
                <a:solidFill>
                  <a:srgbClr val="3D85C6"/>
                </a:solidFill>
                <a:latin typeface="Arial"/>
                <a:ea typeface="Arial"/>
                <a:cs typeface="Arial"/>
                <a:sym typeface="Arial"/>
              </a:rPr>
              <a:t>6.</a:t>
            </a:r>
            <a:r>
              <a:rPr b="1" i="0" lang="ja" sz="1700" u="none" cap="none" strike="noStrike">
                <a:solidFill>
                  <a:srgbClr val="3D85C6"/>
                </a:solidFill>
                <a:latin typeface="Arial"/>
                <a:ea typeface="Arial"/>
                <a:cs typeface="Arial"/>
                <a:sym typeface="Arial"/>
              </a:rPr>
              <a:t>私にできることを考えよう</a:t>
            </a:r>
            <a:endParaRPr b="0" i="0" sz="1400" u="none" cap="none" strike="noStrike">
              <a:solidFill>
                <a:srgbClr val="000000"/>
              </a:solidFill>
              <a:latin typeface="Arial"/>
              <a:ea typeface="Arial"/>
              <a:cs typeface="Arial"/>
              <a:sym typeface="Arial"/>
            </a:endParaRPr>
          </a:p>
        </p:txBody>
      </p:sp>
      <p:sp>
        <p:nvSpPr>
          <p:cNvPr id="347" name="Google Shape;347;p21"/>
          <p:cNvSpPr/>
          <p:nvPr/>
        </p:nvSpPr>
        <p:spPr>
          <a:xfrm>
            <a:off x="8850" y="483425"/>
            <a:ext cx="3077400" cy="62100"/>
          </a:xfrm>
          <a:prstGeom prst="rect">
            <a:avLst/>
          </a:prstGeom>
          <a:solidFill>
            <a:srgbClr val="3D85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22"/>
          <p:cNvSpPr txBox="1"/>
          <p:nvPr>
            <p:ph type="title"/>
          </p:nvPr>
        </p:nvSpPr>
        <p:spPr>
          <a:xfrm>
            <a:off x="568600" y="980725"/>
            <a:ext cx="1693800" cy="3586800"/>
          </a:xfrm>
          <a:prstGeom prst="rect">
            <a:avLst/>
          </a:prstGeom>
          <a:solidFill>
            <a:srgbClr val="B6D7A8"/>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SzPts val="4800"/>
              <a:buNone/>
            </a:pPr>
            <a:r>
              <a:rPr b="1" lang="ja" sz="3700"/>
              <a:t>関係性</a:t>
            </a:r>
            <a:endParaRPr b="1" sz="3700"/>
          </a:p>
          <a:p>
            <a:pPr indent="0" lvl="0" marL="0" rtl="0" algn="ctr">
              <a:lnSpc>
                <a:spcPct val="115000"/>
              </a:lnSpc>
              <a:spcBef>
                <a:spcPts val="1000"/>
              </a:spcBef>
              <a:spcAft>
                <a:spcPts val="0"/>
              </a:spcAft>
              <a:buSzPts val="4800"/>
              <a:buNone/>
            </a:pPr>
            <a:r>
              <a:rPr b="1" lang="ja" sz="3700"/>
              <a:t>の</a:t>
            </a:r>
            <a:endParaRPr b="1" sz="3700"/>
          </a:p>
          <a:p>
            <a:pPr indent="0" lvl="0" marL="0" rtl="0" algn="ctr">
              <a:lnSpc>
                <a:spcPct val="115000"/>
              </a:lnSpc>
              <a:spcBef>
                <a:spcPts val="1000"/>
              </a:spcBef>
              <a:spcAft>
                <a:spcPts val="1000"/>
              </a:spcAft>
              <a:buSzPts val="4800"/>
              <a:buNone/>
            </a:pPr>
            <a:r>
              <a:rPr b="1" lang="ja" sz="3700"/>
              <a:t>貧　困</a:t>
            </a:r>
            <a:endParaRPr b="1" sz="3700"/>
          </a:p>
        </p:txBody>
      </p:sp>
      <p:sp>
        <p:nvSpPr>
          <p:cNvPr id="353" name="Google Shape;353;p22"/>
          <p:cNvSpPr txBox="1"/>
          <p:nvPr>
            <p:ph type="title"/>
          </p:nvPr>
        </p:nvSpPr>
        <p:spPr>
          <a:xfrm>
            <a:off x="6586550" y="493750"/>
            <a:ext cx="2082000" cy="4169400"/>
          </a:xfrm>
          <a:prstGeom prst="rect">
            <a:avLst/>
          </a:prstGeom>
          <a:solidFill>
            <a:srgbClr val="FF0000">
              <a:alpha val="72941"/>
            </a:srgbClr>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800"/>
              <a:buNone/>
            </a:pPr>
            <a:r>
              <a:rPr b="1" lang="ja" sz="3700">
                <a:solidFill>
                  <a:srgbClr val="FFFFFF"/>
                </a:solidFill>
                <a:latin typeface="Kosugi Maru"/>
                <a:ea typeface="Kosugi Maru"/>
                <a:cs typeface="Kosugi Maru"/>
                <a:sym typeface="Kosugi Maru"/>
              </a:rPr>
              <a:t>支え合い</a:t>
            </a:r>
            <a:endParaRPr b="1" sz="3700">
              <a:solidFill>
                <a:srgbClr val="FFFFFF"/>
              </a:solidFill>
              <a:latin typeface="Kosugi Maru"/>
              <a:ea typeface="Kosugi Maru"/>
              <a:cs typeface="Kosugi Maru"/>
              <a:sym typeface="Kosugi Maru"/>
            </a:endParaRPr>
          </a:p>
          <a:p>
            <a:pPr indent="0" lvl="0" marL="0" rtl="0" algn="ctr">
              <a:lnSpc>
                <a:spcPct val="100000"/>
              </a:lnSpc>
              <a:spcBef>
                <a:spcPts val="0"/>
              </a:spcBef>
              <a:spcAft>
                <a:spcPts val="0"/>
              </a:spcAft>
              <a:buSzPts val="4800"/>
              <a:buNone/>
            </a:pPr>
            <a:r>
              <a:t/>
            </a:r>
            <a:endParaRPr b="1" sz="3700">
              <a:solidFill>
                <a:srgbClr val="FFFFFF"/>
              </a:solidFill>
              <a:latin typeface="Kosugi Maru"/>
              <a:ea typeface="Kosugi Maru"/>
              <a:cs typeface="Kosugi Maru"/>
              <a:sym typeface="Kosugi Maru"/>
            </a:endParaRPr>
          </a:p>
          <a:p>
            <a:pPr indent="0" lvl="0" marL="0" rtl="0" algn="ctr">
              <a:lnSpc>
                <a:spcPct val="100000"/>
              </a:lnSpc>
              <a:spcBef>
                <a:spcPts val="0"/>
              </a:spcBef>
              <a:spcAft>
                <a:spcPts val="0"/>
              </a:spcAft>
              <a:buSzPts val="4800"/>
              <a:buNone/>
            </a:pPr>
            <a:r>
              <a:rPr b="1" lang="ja" sz="3700">
                <a:solidFill>
                  <a:srgbClr val="FFFFFF"/>
                </a:solidFill>
                <a:latin typeface="Kosugi Maru"/>
                <a:ea typeface="Kosugi Maru"/>
                <a:cs typeface="Kosugi Maru"/>
                <a:sym typeface="Kosugi Maru"/>
              </a:rPr>
              <a:t>助け合い</a:t>
            </a:r>
            <a:endParaRPr b="1" sz="3700">
              <a:solidFill>
                <a:srgbClr val="FFFFFF"/>
              </a:solidFill>
              <a:latin typeface="Kosugi Maru"/>
              <a:ea typeface="Kosugi Maru"/>
              <a:cs typeface="Kosugi Maru"/>
              <a:sym typeface="Kosugi Maru"/>
            </a:endParaRPr>
          </a:p>
        </p:txBody>
      </p:sp>
      <p:sp>
        <p:nvSpPr>
          <p:cNvPr id="354" name="Google Shape;354;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ja"/>
              <a:t>‹#›</a:t>
            </a:fld>
            <a:endParaRPr/>
          </a:p>
        </p:txBody>
      </p:sp>
      <p:sp>
        <p:nvSpPr>
          <p:cNvPr id="355" name="Google Shape;355;p22"/>
          <p:cNvSpPr txBox="1"/>
          <p:nvPr/>
        </p:nvSpPr>
        <p:spPr>
          <a:xfrm>
            <a:off x="190850" y="61975"/>
            <a:ext cx="46851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ja" sz="2200" u="none" cap="none" strike="noStrike">
                <a:solidFill>
                  <a:srgbClr val="3D85C6"/>
                </a:solidFill>
                <a:latin typeface="Arial"/>
                <a:ea typeface="Arial"/>
                <a:cs typeface="Arial"/>
                <a:sym typeface="Arial"/>
              </a:rPr>
              <a:t>7</a:t>
            </a:r>
            <a:r>
              <a:rPr b="1" i="0" lang="ja" sz="1700" u="none" cap="none" strike="noStrike">
                <a:solidFill>
                  <a:srgbClr val="3D85C6"/>
                </a:solidFill>
                <a:latin typeface="Arial"/>
                <a:ea typeface="Arial"/>
                <a:cs typeface="Arial"/>
                <a:sym typeface="Arial"/>
              </a:rPr>
              <a:t>.支え合い、助け合える関係を取り戻す</a:t>
            </a:r>
            <a:endParaRPr b="0" i="0" sz="1400" u="none" cap="none" strike="noStrike">
              <a:solidFill>
                <a:srgbClr val="000000"/>
              </a:solidFill>
              <a:latin typeface="Arial"/>
              <a:ea typeface="Arial"/>
              <a:cs typeface="Arial"/>
              <a:sym typeface="Arial"/>
            </a:endParaRPr>
          </a:p>
        </p:txBody>
      </p:sp>
      <p:sp>
        <p:nvSpPr>
          <p:cNvPr id="356" name="Google Shape;356;p22"/>
          <p:cNvSpPr txBox="1"/>
          <p:nvPr>
            <p:ph type="title"/>
          </p:nvPr>
        </p:nvSpPr>
        <p:spPr>
          <a:xfrm>
            <a:off x="2398325" y="1323624"/>
            <a:ext cx="1693800" cy="2901000"/>
          </a:xfrm>
          <a:prstGeom prst="rect">
            <a:avLst/>
          </a:prstGeom>
          <a:solidFill>
            <a:srgbClr val="FFD966"/>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800"/>
              <a:buNone/>
            </a:pPr>
            <a:r>
              <a:rPr b="1" lang="ja" sz="3700">
                <a:solidFill>
                  <a:srgbClr val="FF0000"/>
                </a:solidFill>
              </a:rPr>
              <a:t>孤　独</a:t>
            </a:r>
            <a:endParaRPr b="1" sz="3700">
              <a:solidFill>
                <a:srgbClr val="FF0000"/>
              </a:solidFill>
            </a:endParaRPr>
          </a:p>
          <a:p>
            <a:pPr indent="0" lvl="0" marL="0" rtl="0" algn="ctr">
              <a:lnSpc>
                <a:spcPct val="100000"/>
              </a:lnSpc>
              <a:spcBef>
                <a:spcPts val="0"/>
              </a:spcBef>
              <a:spcAft>
                <a:spcPts val="0"/>
              </a:spcAft>
              <a:buSzPts val="4800"/>
              <a:buNone/>
            </a:pPr>
            <a:r>
              <a:t/>
            </a:r>
            <a:endParaRPr b="1" sz="3700">
              <a:solidFill>
                <a:srgbClr val="FF0000"/>
              </a:solidFill>
            </a:endParaRPr>
          </a:p>
          <a:p>
            <a:pPr indent="0" lvl="0" marL="0" rtl="0" algn="ctr">
              <a:lnSpc>
                <a:spcPct val="100000"/>
              </a:lnSpc>
              <a:spcBef>
                <a:spcPts val="0"/>
              </a:spcBef>
              <a:spcAft>
                <a:spcPts val="0"/>
              </a:spcAft>
              <a:buSzPts val="4800"/>
              <a:buNone/>
            </a:pPr>
            <a:r>
              <a:rPr b="1" lang="ja" sz="3700">
                <a:solidFill>
                  <a:srgbClr val="FF0000"/>
                </a:solidFill>
              </a:rPr>
              <a:t>孤　立</a:t>
            </a:r>
            <a:endParaRPr b="1" sz="3700">
              <a:solidFill>
                <a:srgbClr val="FF0000"/>
              </a:solidFill>
            </a:endParaRPr>
          </a:p>
        </p:txBody>
      </p:sp>
      <p:pic>
        <p:nvPicPr>
          <p:cNvPr id="357" name="Google Shape;357;p22"/>
          <p:cNvPicPr preferRelativeResize="0"/>
          <p:nvPr/>
        </p:nvPicPr>
        <p:blipFill rotWithShape="1">
          <a:blip r:embed="rId3">
            <a:alphaModFix/>
          </a:blip>
          <a:srcRect b="0" l="0" r="0" t="0"/>
          <a:stretch/>
        </p:blipFill>
        <p:spPr>
          <a:xfrm>
            <a:off x="4168313" y="2480522"/>
            <a:ext cx="1613668" cy="456460"/>
          </a:xfrm>
          <a:prstGeom prst="rect">
            <a:avLst/>
          </a:prstGeom>
          <a:noFill/>
          <a:ln>
            <a:noFill/>
          </a:ln>
        </p:spPr>
      </p:pic>
      <p:pic>
        <p:nvPicPr>
          <p:cNvPr id="358" name="Google Shape;358;p22"/>
          <p:cNvPicPr preferRelativeResize="0"/>
          <p:nvPr/>
        </p:nvPicPr>
        <p:blipFill rotWithShape="1">
          <a:blip r:embed="rId4">
            <a:alphaModFix/>
          </a:blip>
          <a:srcRect b="0" l="0" r="0" t="0"/>
          <a:stretch/>
        </p:blipFill>
        <p:spPr>
          <a:xfrm>
            <a:off x="4181201" y="3016973"/>
            <a:ext cx="1651462" cy="790926"/>
          </a:xfrm>
          <a:prstGeom prst="rect">
            <a:avLst/>
          </a:prstGeom>
          <a:noFill/>
          <a:ln>
            <a:noFill/>
          </a:ln>
        </p:spPr>
      </p:pic>
      <p:pic>
        <p:nvPicPr>
          <p:cNvPr id="359" name="Google Shape;359;p22"/>
          <p:cNvPicPr preferRelativeResize="0"/>
          <p:nvPr/>
        </p:nvPicPr>
        <p:blipFill rotWithShape="1">
          <a:blip r:embed="rId5">
            <a:alphaModFix/>
          </a:blip>
          <a:srcRect b="0" l="0" r="0" t="0"/>
          <a:stretch/>
        </p:blipFill>
        <p:spPr>
          <a:xfrm>
            <a:off x="4181215" y="1609600"/>
            <a:ext cx="1651432" cy="790926"/>
          </a:xfrm>
          <a:prstGeom prst="rect">
            <a:avLst/>
          </a:prstGeom>
          <a:noFill/>
          <a:ln>
            <a:noFill/>
          </a:ln>
        </p:spPr>
      </p:pic>
      <p:sp>
        <p:nvSpPr>
          <p:cNvPr id="360" name="Google Shape;360;p22"/>
          <p:cNvSpPr/>
          <p:nvPr/>
        </p:nvSpPr>
        <p:spPr>
          <a:xfrm>
            <a:off x="5890700" y="1917050"/>
            <a:ext cx="696000" cy="1583400"/>
          </a:xfrm>
          <a:prstGeom prst="stripedRightArrow">
            <a:avLst>
              <a:gd fmla="val 50000" name="adj1"/>
              <a:gd fmla="val 50000" name="adj2"/>
            </a:avLst>
          </a:prstGeom>
          <a:solidFill>
            <a:srgbClr val="EA9999"/>
          </a:solidFill>
          <a:ln cap="flat" cmpd="sng" w="952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22"/>
          <p:cNvSpPr/>
          <p:nvPr/>
        </p:nvSpPr>
        <p:spPr>
          <a:xfrm>
            <a:off x="8850" y="483425"/>
            <a:ext cx="4159500" cy="62100"/>
          </a:xfrm>
          <a:prstGeom prst="rect">
            <a:avLst/>
          </a:prstGeom>
          <a:solidFill>
            <a:srgbClr val="3D85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ja"/>
              <a:t>‹#›</a:t>
            </a:fld>
            <a:endParaRPr/>
          </a:p>
        </p:txBody>
      </p:sp>
      <p:sp>
        <p:nvSpPr>
          <p:cNvPr id="367" name="Google Shape;367;p23"/>
          <p:cNvSpPr txBox="1"/>
          <p:nvPr/>
        </p:nvSpPr>
        <p:spPr>
          <a:xfrm>
            <a:off x="190850" y="61975"/>
            <a:ext cx="46851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ja" sz="2200" u="none" cap="none" strike="noStrike">
                <a:solidFill>
                  <a:srgbClr val="3D85C6"/>
                </a:solidFill>
                <a:latin typeface="Arial"/>
                <a:ea typeface="Arial"/>
                <a:cs typeface="Arial"/>
                <a:sym typeface="Arial"/>
              </a:rPr>
              <a:t>7</a:t>
            </a:r>
            <a:r>
              <a:rPr b="1" i="0" lang="ja" sz="1700" u="none" cap="none" strike="noStrike">
                <a:solidFill>
                  <a:srgbClr val="3D85C6"/>
                </a:solidFill>
                <a:latin typeface="Arial"/>
                <a:ea typeface="Arial"/>
                <a:cs typeface="Arial"/>
                <a:sym typeface="Arial"/>
              </a:rPr>
              <a:t>.支え合い、助け合える関係を取り戻す</a:t>
            </a:r>
            <a:endParaRPr b="0" i="0" sz="1400" u="none" cap="none" strike="noStrike">
              <a:solidFill>
                <a:srgbClr val="000000"/>
              </a:solidFill>
              <a:latin typeface="Arial"/>
              <a:ea typeface="Arial"/>
              <a:cs typeface="Arial"/>
              <a:sym typeface="Arial"/>
            </a:endParaRPr>
          </a:p>
        </p:txBody>
      </p:sp>
      <p:sp>
        <p:nvSpPr>
          <p:cNvPr id="368" name="Google Shape;368;p23"/>
          <p:cNvSpPr txBox="1"/>
          <p:nvPr/>
        </p:nvSpPr>
        <p:spPr>
          <a:xfrm>
            <a:off x="404225" y="1032850"/>
            <a:ext cx="2365200" cy="3276000"/>
          </a:xfrm>
          <a:prstGeom prst="rect">
            <a:avLst/>
          </a:prstGeom>
          <a:solidFill>
            <a:srgbClr val="3D85C6"/>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ja" sz="2800" u="sng" cap="none" strike="noStrike">
                <a:solidFill>
                  <a:schemeClr val="lt1"/>
                </a:solidFill>
                <a:latin typeface="Arial"/>
                <a:ea typeface="Arial"/>
                <a:cs typeface="Arial"/>
                <a:sym typeface="Arial"/>
              </a:rPr>
              <a:t>子どもの貧困を生み出す</a:t>
            </a:r>
            <a:endParaRPr b="1" i="0" sz="2800" u="sng"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1" i="0" lang="ja" sz="2800" u="sng" cap="none" strike="noStrike">
                <a:solidFill>
                  <a:schemeClr val="lt1"/>
                </a:solidFill>
                <a:latin typeface="Arial"/>
                <a:ea typeface="Arial"/>
                <a:cs typeface="Arial"/>
                <a:sym typeface="Arial"/>
              </a:rPr>
              <a:t>社会</a:t>
            </a:r>
            <a:endParaRPr b="1" i="0" sz="2800" u="sng"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ja" sz="1600" u="none" cap="none" strike="noStrike">
                <a:solidFill>
                  <a:schemeClr val="lt1"/>
                </a:solidFill>
                <a:latin typeface="Arial"/>
                <a:ea typeface="Arial"/>
                <a:cs typeface="Arial"/>
                <a:sym typeface="Arial"/>
              </a:rPr>
              <a:t>東京都立大学</a:t>
            </a:r>
            <a:endParaRPr b="0" i="0" sz="16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ja" sz="1600" u="none" cap="none" strike="noStrike">
                <a:solidFill>
                  <a:schemeClr val="lt1"/>
                </a:solidFill>
                <a:latin typeface="Arial"/>
                <a:ea typeface="Arial"/>
                <a:cs typeface="Arial"/>
                <a:sym typeface="Arial"/>
              </a:rPr>
              <a:t>人文社会学部</a:t>
            </a:r>
            <a:endParaRPr b="0" i="0" sz="16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ja" sz="1600" u="none" cap="none" strike="noStrike">
                <a:solidFill>
                  <a:schemeClr val="lt1"/>
                </a:solidFill>
                <a:latin typeface="Arial"/>
                <a:ea typeface="Arial"/>
                <a:cs typeface="Arial"/>
                <a:sym typeface="Arial"/>
              </a:rPr>
              <a:t>准教授</a:t>
            </a:r>
            <a:endParaRPr b="0" i="0" sz="16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ja" sz="1600" u="none" cap="none" strike="noStrike">
                <a:solidFill>
                  <a:schemeClr val="lt1"/>
                </a:solidFill>
                <a:latin typeface="Arial"/>
                <a:ea typeface="Arial"/>
                <a:cs typeface="Arial"/>
                <a:sym typeface="Arial"/>
              </a:rPr>
              <a:t>室田信一氏</a:t>
            </a:r>
            <a:endParaRPr b="0" i="0" sz="16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t/>
            </a:r>
            <a:endParaRPr b="1" i="0" sz="2800" u="sng" cap="none" strike="noStrike">
              <a:solidFill>
                <a:schemeClr val="lt1"/>
              </a:solidFill>
              <a:latin typeface="Arial"/>
              <a:ea typeface="Arial"/>
              <a:cs typeface="Arial"/>
              <a:sym typeface="Arial"/>
            </a:endParaRPr>
          </a:p>
        </p:txBody>
      </p:sp>
      <p:pic>
        <p:nvPicPr>
          <p:cNvPr id="369" name="Google Shape;369;p23"/>
          <p:cNvPicPr preferRelativeResize="0"/>
          <p:nvPr/>
        </p:nvPicPr>
        <p:blipFill rotWithShape="1">
          <a:blip r:embed="rId3">
            <a:alphaModFix/>
          </a:blip>
          <a:srcRect b="0" l="0" r="0" t="0"/>
          <a:stretch/>
        </p:blipFill>
        <p:spPr>
          <a:xfrm>
            <a:off x="2943598" y="1032850"/>
            <a:ext cx="5958022" cy="3349375"/>
          </a:xfrm>
          <a:prstGeom prst="rect">
            <a:avLst/>
          </a:prstGeom>
          <a:noFill/>
          <a:ln>
            <a:noFill/>
          </a:ln>
        </p:spPr>
      </p:pic>
      <p:sp>
        <p:nvSpPr>
          <p:cNvPr id="370" name="Google Shape;370;p23"/>
          <p:cNvSpPr/>
          <p:nvPr/>
        </p:nvSpPr>
        <p:spPr>
          <a:xfrm>
            <a:off x="8850" y="483425"/>
            <a:ext cx="4159500" cy="62100"/>
          </a:xfrm>
          <a:prstGeom prst="rect">
            <a:avLst/>
          </a:prstGeom>
          <a:solidFill>
            <a:srgbClr val="3D85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71" name="Google Shape;371;p23"/>
          <p:cNvPicPr preferRelativeResize="0"/>
          <p:nvPr/>
        </p:nvPicPr>
        <p:blipFill rotWithShape="1">
          <a:blip r:embed="rId4">
            <a:alphaModFix/>
          </a:blip>
          <a:srcRect b="0" l="0" r="0" t="0"/>
          <a:stretch/>
        </p:blipFill>
        <p:spPr>
          <a:xfrm>
            <a:off x="1358588" y="3801200"/>
            <a:ext cx="456475" cy="456475"/>
          </a:xfrm>
          <a:prstGeom prst="rect">
            <a:avLst/>
          </a:prstGeom>
          <a:noFill/>
          <a:ln>
            <a:noFill/>
          </a:ln>
        </p:spPr>
      </p:pic>
      <p:sp>
        <p:nvSpPr>
          <p:cNvPr id="372" name="Google Shape;372;p23"/>
          <p:cNvSpPr txBox="1"/>
          <p:nvPr/>
        </p:nvSpPr>
        <p:spPr>
          <a:xfrm>
            <a:off x="2532325" y="4332350"/>
            <a:ext cx="63693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900"/>
              <a:buFont typeface="Arial"/>
              <a:buNone/>
            </a:pPr>
            <a:r>
              <a:rPr b="0" i="0" lang="ja" sz="800" u="none" cap="none" strike="noStrike">
                <a:solidFill>
                  <a:srgbClr val="000000"/>
                </a:solidFill>
                <a:latin typeface="Arial"/>
                <a:ea typeface="Arial"/>
                <a:cs typeface="Arial"/>
                <a:sym typeface="Arial"/>
              </a:rPr>
              <a:t>※室田信一氏は、2023年4月現在、東京都立大学人文社会学部の准教授をされています。動画は以前に撮影されたものです。</a:t>
            </a:r>
            <a:endParaRPr b="0" i="0" sz="8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376" name="Shape 376"/>
        <p:cNvGrpSpPr/>
        <p:nvPr/>
      </p:nvGrpSpPr>
      <p:grpSpPr>
        <a:xfrm>
          <a:off x="0" y="0"/>
          <a:ext cx="0" cy="0"/>
          <a:chOff x="0" y="0"/>
          <a:chExt cx="0" cy="0"/>
        </a:xfrm>
      </p:grpSpPr>
      <p:sp>
        <p:nvSpPr>
          <p:cNvPr id="377" name="Google Shape;377;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ja"/>
              <a:t>‹#›</a:t>
            </a:fld>
            <a:endParaRPr/>
          </a:p>
        </p:txBody>
      </p:sp>
      <p:pic>
        <p:nvPicPr>
          <p:cNvPr id="378" name="Google Shape;378;p24"/>
          <p:cNvPicPr preferRelativeResize="0"/>
          <p:nvPr/>
        </p:nvPicPr>
        <p:blipFill rotWithShape="1">
          <a:blip r:embed="rId3">
            <a:alphaModFix/>
          </a:blip>
          <a:srcRect b="0" l="0" r="0" t="0"/>
          <a:stretch/>
        </p:blipFill>
        <p:spPr>
          <a:xfrm>
            <a:off x="1985977" y="533400"/>
            <a:ext cx="4969674" cy="38860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ja"/>
              <a:t>‹#›</a:t>
            </a:fld>
            <a:endParaRPr/>
          </a:p>
        </p:txBody>
      </p:sp>
      <p:pic>
        <p:nvPicPr>
          <p:cNvPr id="70" name="Google Shape;70;p3">
            <a:hlinkClick r:id="rId3"/>
          </p:cNvPr>
          <p:cNvPicPr preferRelativeResize="0"/>
          <p:nvPr/>
        </p:nvPicPr>
        <p:blipFill rotWithShape="1">
          <a:blip r:embed="rId4">
            <a:alphaModFix/>
          </a:blip>
          <a:srcRect b="0" l="0" r="0" t="0"/>
          <a:stretch/>
        </p:blipFill>
        <p:spPr>
          <a:xfrm>
            <a:off x="2458625" y="1073250"/>
            <a:ext cx="4226750" cy="1727025"/>
          </a:xfrm>
          <a:prstGeom prst="rect">
            <a:avLst/>
          </a:prstGeom>
          <a:noFill/>
          <a:ln>
            <a:noFill/>
          </a:ln>
        </p:spPr>
      </p:pic>
      <p:sp>
        <p:nvSpPr>
          <p:cNvPr id="71" name="Google Shape;71;p3"/>
          <p:cNvSpPr txBox="1"/>
          <p:nvPr/>
        </p:nvSpPr>
        <p:spPr>
          <a:xfrm>
            <a:off x="395550" y="2825875"/>
            <a:ext cx="8352900" cy="16551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2300"/>
              <a:buFont typeface="Arial"/>
              <a:buNone/>
            </a:pPr>
            <a:r>
              <a:rPr b="1" i="0" lang="ja" sz="2300" u="none" cap="none" strike="noStrike">
                <a:solidFill>
                  <a:srgbClr val="3D85C6"/>
                </a:solidFill>
                <a:latin typeface="Meiryo"/>
                <a:ea typeface="Meiryo"/>
                <a:cs typeface="Meiryo"/>
                <a:sym typeface="Meiryo"/>
              </a:rPr>
              <a:t>貧困をはじめとする子どもを取り巻く多様な課題に気づき、</a:t>
            </a:r>
            <a:endParaRPr b="1" i="0" sz="2300" u="none" cap="none" strike="noStrike">
              <a:solidFill>
                <a:srgbClr val="3D85C6"/>
              </a:solidFill>
              <a:latin typeface="Meiryo"/>
              <a:ea typeface="Meiryo"/>
              <a:cs typeface="Meiryo"/>
              <a:sym typeface="Meiryo"/>
            </a:endParaRPr>
          </a:p>
          <a:p>
            <a:pPr indent="0" lvl="0" marL="0" marR="0" rtl="0" algn="ctr">
              <a:lnSpc>
                <a:spcPct val="115000"/>
              </a:lnSpc>
              <a:spcBef>
                <a:spcPts val="0"/>
              </a:spcBef>
              <a:spcAft>
                <a:spcPts val="0"/>
              </a:spcAft>
              <a:buClr>
                <a:srgbClr val="000000"/>
              </a:buClr>
              <a:buSzPts val="2300"/>
              <a:buFont typeface="Arial"/>
              <a:buNone/>
            </a:pPr>
            <a:r>
              <a:rPr b="1" i="0" lang="ja" sz="2300" u="none" cap="none" strike="noStrike">
                <a:solidFill>
                  <a:srgbClr val="3D85C6"/>
                </a:solidFill>
                <a:latin typeface="Meiryo"/>
                <a:ea typeface="Meiryo"/>
                <a:cs typeface="Meiryo"/>
                <a:sym typeface="Meiryo"/>
              </a:rPr>
              <a:t>学び、語り合い、行動することから</a:t>
            </a:r>
            <a:endParaRPr b="1" i="0" sz="2300" u="none" cap="none" strike="noStrike">
              <a:solidFill>
                <a:srgbClr val="3D85C6"/>
              </a:solidFill>
              <a:latin typeface="Meiryo"/>
              <a:ea typeface="Meiryo"/>
              <a:cs typeface="Meiryo"/>
              <a:sym typeface="Meiryo"/>
            </a:endParaRPr>
          </a:p>
          <a:p>
            <a:pPr indent="0" lvl="0" marL="0" marR="0" rtl="0" algn="ctr">
              <a:lnSpc>
                <a:spcPct val="115000"/>
              </a:lnSpc>
              <a:spcBef>
                <a:spcPts val="0"/>
              </a:spcBef>
              <a:spcAft>
                <a:spcPts val="0"/>
              </a:spcAft>
              <a:buClr>
                <a:srgbClr val="000000"/>
              </a:buClr>
              <a:buSzPts val="2300"/>
              <a:buFont typeface="Arial"/>
              <a:buNone/>
            </a:pPr>
            <a:r>
              <a:rPr b="1" i="0" lang="ja" sz="2300" u="none" cap="none" strike="noStrike">
                <a:solidFill>
                  <a:srgbClr val="3D85C6"/>
                </a:solidFill>
                <a:latin typeface="Meiryo"/>
                <a:ea typeface="Meiryo"/>
                <a:cs typeface="Meiryo"/>
                <a:sym typeface="Meiryo"/>
              </a:rPr>
              <a:t>共感の輪を広げていく運動です。</a:t>
            </a:r>
            <a:endParaRPr b="0" i="0" sz="2300" u="none" cap="none" strike="noStrike">
              <a:solidFill>
                <a:srgbClr val="3C78D8"/>
              </a:solidFill>
              <a:latin typeface="Arial"/>
              <a:ea typeface="Arial"/>
              <a:cs typeface="Arial"/>
              <a:sym typeface="Arial"/>
            </a:endParaRPr>
          </a:p>
        </p:txBody>
      </p:sp>
      <p:sp>
        <p:nvSpPr>
          <p:cNvPr id="72" name="Google Shape;72;p3"/>
          <p:cNvSpPr txBox="1"/>
          <p:nvPr/>
        </p:nvSpPr>
        <p:spPr>
          <a:xfrm>
            <a:off x="190850" y="61975"/>
            <a:ext cx="36957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ja" sz="2200" u="none" cap="none" strike="noStrike">
                <a:solidFill>
                  <a:srgbClr val="3D85C6"/>
                </a:solidFill>
                <a:latin typeface="Arial"/>
                <a:ea typeface="Arial"/>
                <a:cs typeface="Arial"/>
                <a:sym typeface="Arial"/>
              </a:rPr>
              <a:t>1</a:t>
            </a:r>
            <a:r>
              <a:rPr b="1" i="0" lang="ja" sz="1700" u="none" cap="none" strike="noStrike">
                <a:solidFill>
                  <a:srgbClr val="3D85C6"/>
                </a:solidFill>
                <a:latin typeface="Arial"/>
                <a:ea typeface="Arial"/>
                <a:cs typeface="Arial"/>
                <a:sym typeface="Arial"/>
              </a:rPr>
              <a:t>.子どもの未来アクションについて</a:t>
            </a:r>
            <a:endParaRPr b="0" i="0" sz="1400" u="none" cap="none" strike="noStrike">
              <a:solidFill>
                <a:srgbClr val="000000"/>
              </a:solidFill>
              <a:latin typeface="Arial"/>
              <a:ea typeface="Arial"/>
              <a:cs typeface="Arial"/>
              <a:sym typeface="Arial"/>
            </a:endParaRPr>
          </a:p>
        </p:txBody>
      </p:sp>
      <p:sp>
        <p:nvSpPr>
          <p:cNvPr id="73" name="Google Shape;73;p3"/>
          <p:cNvSpPr/>
          <p:nvPr/>
        </p:nvSpPr>
        <p:spPr>
          <a:xfrm>
            <a:off x="-219750" y="483425"/>
            <a:ext cx="3975000" cy="62100"/>
          </a:xfrm>
          <a:prstGeom prst="rect">
            <a:avLst/>
          </a:prstGeom>
          <a:solidFill>
            <a:srgbClr val="3D85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ja"/>
              <a:t>‹#›</a:t>
            </a:fld>
            <a:endParaRPr/>
          </a:p>
        </p:txBody>
      </p:sp>
      <p:sp>
        <p:nvSpPr>
          <p:cNvPr id="79" name="Google Shape;79;p4"/>
          <p:cNvSpPr txBox="1"/>
          <p:nvPr/>
        </p:nvSpPr>
        <p:spPr>
          <a:xfrm>
            <a:off x="190850" y="61975"/>
            <a:ext cx="36957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ja" sz="2200" u="none" cap="none" strike="noStrike">
                <a:solidFill>
                  <a:srgbClr val="3D85C6"/>
                </a:solidFill>
                <a:latin typeface="Arial"/>
                <a:ea typeface="Arial"/>
                <a:cs typeface="Arial"/>
                <a:sym typeface="Arial"/>
              </a:rPr>
              <a:t>1</a:t>
            </a:r>
            <a:r>
              <a:rPr b="1" i="0" lang="ja" sz="1700" u="none" cap="none" strike="noStrike">
                <a:solidFill>
                  <a:srgbClr val="3D85C6"/>
                </a:solidFill>
                <a:latin typeface="Arial"/>
                <a:ea typeface="Arial"/>
                <a:cs typeface="Arial"/>
                <a:sym typeface="Arial"/>
              </a:rPr>
              <a:t>.子どもの未来アクションについて</a:t>
            </a:r>
            <a:endParaRPr b="0" i="0" sz="1400" u="none" cap="none" strike="noStrike">
              <a:solidFill>
                <a:srgbClr val="000000"/>
              </a:solidFill>
              <a:latin typeface="Arial"/>
              <a:ea typeface="Arial"/>
              <a:cs typeface="Arial"/>
              <a:sym typeface="Arial"/>
            </a:endParaRPr>
          </a:p>
        </p:txBody>
      </p:sp>
      <p:sp>
        <p:nvSpPr>
          <p:cNvPr id="80" name="Google Shape;80;p4"/>
          <p:cNvSpPr/>
          <p:nvPr/>
        </p:nvSpPr>
        <p:spPr>
          <a:xfrm>
            <a:off x="-219750" y="483425"/>
            <a:ext cx="3975000" cy="62100"/>
          </a:xfrm>
          <a:prstGeom prst="rect">
            <a:avLst/>
          </a:prstGeom>
          <a:solidFill>
            <a:srgbClr val="3D85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4"/>
          <p:cNvSpPr txBox="1"/>
          <p:nvPr/>
        </p:nvSpPr>
        <p:spPr>
          <a:xfrm>
            <a:off x="404225" y="1032850"/>
            <a:ext cx="2272500" cy="3276000"/>
          </a:xfrm>
          <a:prstGeom prst="rect">
            <a:avLst/>
          </a:prstGeom>
          <a:solidFill>
            <a:srgbClr val="3D85C6"/>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00"/>
              <a:buFont typeface="Arial"/>
              <a:buNone/>
            </a:pPr>
            <a:r>
              <a:rPr b="1" i="0" lang="ja" sz="2600" u="sng" cap="none" strike="noStrike">
                <a:solidFill>
                  <a:srgbClr val="FFFFFF"/>
                </a:solidFill>
                <a:latin typeface="Arial"/>
                <a:ea typeface="Arial"/>
                <a:cs typeface="Arial"/>
                <a:sym typeface="Arial"/>
              </a:rPr>
              <a:t>いま、</a:t>
            </a:r>
            <a:endParaRPr b="1" i="0" sz="2600" u="sng"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600"/>
              <a:buFont typeface="Arial"/>
              <a:buNone/>
            </a:pPr>
            <a:r>
              <a:rPr b="1" i="0" lang="ja" sz="2600" u="sng" cap="none" strike="noStrike">
                <a:solidFill>
                  <a:srgbClr val="FFFFFF"/>
                </a:solidFill>
                <a:latin typeface="Arial"/>
                <a:ea typeface="Arial"/>
                <a:cs typeface="Arial"/>
                <a:sym typeface="Arial"/>
              </a:rPr>
              <a:t>この問題</a:t>
            </a:r>
            <a:r>
              <a:rPr b="1" i="0" lang="ja" sz="2600" u="sng" cap="none" strike="noStrike">
                <a:solidFill>
                  <a:srgbClr val="FFFFFF"/>
                </a:solidFill>
                <a:latin typeface="Meiryo"/>
                <a:ea typeface="Meiryo"/>
                <a:cs typeface="Meiryo"/>
                <a:sym typeface="Meiryo"/>
              </a:rPr>
              <a:t>に</a:t>
            </a:r>
            <a:endParaRPr b="1" i="0" sz="2600" u="sng" cap="none" strike="noStrike">
              <a:solidFill>
                <a:srgbClr val="FFFFFF"/>
              </a:solidFill>
              <a:latin typeface="Meiryo"/>
              <a:ea typeface="Meiryo"/>
              <a:cs typeface="Meiryo"/>
              <a:sym typeface="Meiryo"/>
            </a:endParaRPr>
          </a:p>
          <a:p>
            <a:pPr indent="0" lvl="0" marL="0" marR="0" rtl="0" algn="ctr">
              <a:lnSpc>
                <a:spcPct val="100000"/>
              </a:lnSpc>
              <a:spcBef>
                <a:spcPts val="0"/>
              </a:spcBef>
              <a:spcAft>
                <a:spcPts val="0"/>
              </a:spcAft>
              <a:buClr>
                <a:srgbClr val="000000"/>
              </a:buClr>
              <a:buSzPts val="2600"/>
              <a:buFont typeface="Arial"/>
              <a:buNone/>
            </a:pPr>
            <a:r>
              <a:rPr b="1" i="0" lang="ja" sz="2600" u="sng" cap="none" strike="noStrike">
                <a:solidFill>
                  <a:srgbClr val="FFFFFF"/>
                </a:solidFill>
                <a:latin typeface="Meiryo"/>
                <a:ea typeface="Meiryo"/>
                <a:cs typeface="Meiryo"/>
                <a:sym typeface="Meiryo"/>
              </a:rPr>
              <a:t>取</a:t>
            </a:r>
            <a:r>
              <a:rPr b="1" i="0" lang="ja" sz="2600" u="sng" cap="none" strike="noStrike">
                <a:solidFill>
                  <a:srgbClr val="FFFFFF"/>
                </a:solidFill>
                <a:latin typeface="Arial"/>
                <a:ea typeface="Arial"/>
                <a:cs typeface="Arial"/>
                <a:sym typeface="Arial"/>
              </a:rPr>
              <a:t>り組む</a:t>
            </a:r>
            <a:endParaRPr b="1" i="0" sz="2600" u="sng"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600"/>
              <a:buFont typeface="Arial"/>
              <a:buNone/>
            </a:pPr>
            <a:r>
              <a:rPr b="1" i="0" lang="ja" sz="2600" u="sng" cap="none" strike="noStrike">
                <a:solidFill>
                  <a:srgbClr val="FFFFFF"/>
                </a:solidFill>
                <a:latin typeface="Arial"/>
                <a:ea typeface="Arial"/>
                <a:cs typeface="Arial"/>
                <a:sym typeface="Arial"/>
              </a:rPr>
              <a:t>必要性</a:t>
            </a:r>
            <a:endParaRPr b="1" i="0" sz="2600" u="sng"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ja" sz="1400" u="none" cap="none" strike="noStrike">
                <a:solidFill>
                  <a:srgbClr val="FFFFFF"/>
                </a:solidFill>
                <a:latin typeface="Arial"/>
                <a:ea typeface="Arial"/>
                <a:cs typeface="Arial"/>
                <a:sym typeface="Arial"/>
              </a:rPr>
              <a:t>NPO法人</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ja" sz="1400" u="none" cap="none" strike="noStrike">
                <a:solidFill>
                  <a:srgbClr val="FFFFFF"/>
                </a:solidFill>
                <a:latin typeface="Arial"/>
                <a:ea typeface="Arial"/>
                <a:cs typeface="Arial"/>
                <a:sym typeface="Arial"/>
              </a:rPr>
              <a:t>こどもソーシャル</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ja" sz="1400" u="none" cap="none" strike="noStrike">
                <a:solidFill>
                  <a:srgbClr val="FFFFFF"/>
                </a:solidFill>
                <a:latin typeface="Arial"/>
                <a:ea typeface="Arial"/>
                <a:cs typeface="Arial"/>
                <a:sym typeface="Arial"/>
              </a:rPr>
              <a:t>ワークセンター</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ja" sz="1400" u="none" cap="none" strike="noStrike">
                <a:solidFill>
                  <a:srgbClr val="FFFFFF"/>
                </a:solidFill>
                <a:latin typeface="Arial"/>
                <a:ea typeface="Arial"/>
                <a:cs typeface="Arial"/>
                <a:sym typeface="Arial"/>
              </a:rPr>
              <a:t> 代表</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ja" sz="1400" u="none" cap="none" strike="noStrike">
                <a:solidFill>
                  <a:srgbClr val="FFFFFF"/>
                </a:solidFill>
                <a:latin typeface="Arial"/>
                <a:ea typeface="Arial"/>
                <a:cs typeface="Arial"/>
                <a:sym typeface="Arial"/>
              </a:rPr>
              <a:t>幸重忠孝氏</a:t>
            </a:r>
            <a:endParaRPr b="0" i="0" sz="1000" u="none" cap="none" strike="noStrike">
              <a:solidFill>
                <a:srgbClr val="FFFFFF"/>
              </a:solidFill>
              <a:latin typeface="Arial"/>
              <a:ea typeface="Arial"/>
              <a:cs typeface="Arial"/>
              <a:sym typeface="Arial"/>
            </a:endParaRPr>
          </a:p>
        </p:txBody>
      </p:sp>
      <p:pic>
        <p:nvPicPr>
          <p:cNvPr id="82" name="Google Shape;82;p4"/>
          <p:cNvPicPr preferRelativeResize="0"/>
          <p:nvPr/>
        </p:nvPicPr>
        <p:blipFill rotWithShape="1">
          <a:blip r:embed="rId3">
            <a:alphaModFix/>
          </a:blip>
          <a:srcRect b="0" l="0" r="0" t="0"/>
          <a:stretch/>
        </p:blipFill>
        <p:spPr>
          <a:xfrm>
            <a:off x="2902976" y="1032850"/>
            <a:ext cx="5917524" cy="3328600"/>
          </a:xfrm>
          <a:prstGeom prst="rect">
            <a:avLst/>
          </a:prstGeom>
          <a:noFill/>
          <a:ln>
            <a:noFill/>
          </a:ln>
        </p:spPr>
      </p:pic>
      <p:pic>
        <p:nvPicPr>
          <p:cNvPr id="83" name="Google Shape;83;p4"/>
          <p:cNvPicPr preferRelativeResize="0"/>
          <p:nvPr/>
        </p:nvPicPr>
        <p:blipFill rotWithShape="1">
          <a:blip r:embed="rId4">
            <a:alphaModFix/>
          </a:blip>
          <a:srcRect b="0" l="0" r="0" t="0"/>
          <a:stretch/>
        </p:blipFill>
        <p:spPr>
          <a:xfrm>
            <a:off x="1301850" y="3779575"/>
            <a:ext cx="477250" cy="477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ja"/>
              <a:t>‹#›</a:t>
            </a:fld>
            <a:endParaRPr/>
          </a:p>
        </p:txBody>
      </p:sp>
      <p:sp>
        <p:nvSpPr>
          <p:cNvPr id="89" name="Google Shape;89;p5"/>
          <p:cNvSpPr txBox="1"/>
          <p:nvPr/>
        </p:nvSpPr>
        <p:spPr>
          <a:xfrm>
            <a:off x="1789250" y="830825"/>
            <a:ext cx="5890200" cy="523200"/>
          </a:xfrm>
          <a:prstGeom prst="rect">
            <a:avLst/>
          </a:prstGeom>
          <a:solidFill>
            <a:srgbClr val="FF0000">
              <a:alpha val="72941"/>
            </a:srgbClr>
          </a:solid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2100"/>
              <a:buFont typeface="Arial"/>
              <a:buNone/>
            </a:pPr>
            <a:r>
              <a:rPr b="1" i="0" lang="ja" sz="2100" u="none" cap="none" strike="noStrike">
                <a:solidFill>
                  <a:srgbClr val="FFFFFF"/>
                </a:solidFill>
                <a:latin typeface="Arial"/>
                <a:ea typeface="Arial"/>
                <a:cs typeface="Arial"/>
                <a:sym typeface="Arial"/>
              </a:rPr>
              <a:t>7人に1人が貧困　子どもの貧困率13.5％</a:t>
            </a:r>
            <a:endParaRPr b="1" i="0" sz="1500" u="none" cap="none" strike="noStrike">
              <a:solidFill>
                <a:srgbClr val="FFFFFF"/>
              </a:solidFill>
              <a:latin typeface="Arial"/>
              <a:ea typeface="Arial"/>
              <a:cs typeface="Arial"/>
              <a:sym typeface="Arial"/>
            </a:endParaRPr>
          </a:p>
        </p:txBody>
      </p:sp>
      <p:sp>
        <p:nvSpPr>
          <p:cNvPr id="90" name="Google Shape;90;p5"/>
          <p:cNvSpPr txBox="1"/>
          <p:nvPr/>
        </p:nvSpPr>
        <p:spPr>
          <a:xfrm>
            <a:off x="190850" y="61975"/>
            <a:ext cx="53067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ja" sz="2200" u="none" cap="none" strike="noStrike">
                <a:solidFill>
                  <a:srgbClr val="3D85C6"/>
                </a:solidFill>
                <a:latin typeface="Arial"/>
                <a:ea typeface="Arial"/>
                <a:cs typeface="Arial"/>
                <a:sym typeface="Arial"/>
              </a:rPr>
              <a:t>2</a:t>
            </a:r>
            <a:r>
              <a:rPr b="1" i="0" lang="ja" sz="1700" u="none" cap="none" strike="noStrike">
                <a:solidFill>
                  <a:srgbClr val="3D85C6"/>
                </a:solidFill>
                <a:latin typeface="Arial"/>
                <a:ea typeface="Arial"/>
                <a:cs typeface="Arial"/>
                <a:sym typeface="Arial"/>
              </a:rPr>
              <a:t>.見ようとしなくては見えない、子どもの貧困</a:t>
            </a:r>
            <a:endParaRPr b="0" i="0" sz="1400" u="none" cap="none" strike="noStrike">
              <a:solidFill>
                <a:srgbClr val="000000"/>
              </a:solidFill>
              <a:latin typeface="Arial"/>
              <a:ea typeface="Arial"/>
              <a:cs typeface="Arial"/>
              <a:sym typeface="Arial"/>
            </a:endParaRPr>
          </a:p>
        </p:txBody>
      </p:sp>
      <p:sp>
        <p:nvSpPr>
          <p:cNvPr id="91" name="Google Shape;91;p5"/>
          <p:cNvSpPr/>
          <p:nvPr/>
        </p:nvSpPr>
        <p:spPr>
          <a:xfrm>
            <a:off x="8850" y="483425"/>
            <a:ext cx="4878000" cy="62100"/>
          </a:xfrm>
          <a:prstGeom prst="rect">
            <a:avLst/>
          </a:prstGeom>
          <a:solidFill>
            <a:srgbClr val="3D85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2" name="Google Shape;92;p5"/>
          <p:cNvPicPr preferRelativeResize="0"/>
          <p:nvPr/>
        </p:nvPicPr>
        <p:blipFill rotWithShape="1">
          <a:blip r:embed="rId3">
            <a:alphaModFix/>
          </a:blip>
          <a:srcRect b="0" l="0" r="0" t="0"/>
          <a:stretch/>
        </p:blipFill>
        <p:spPr>
          <a:xfrm>
            <a:off x="1819965" y="1411175"/>
            <a:ext cx="5828769" cy="34846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6"/>
          <p:cNvSpPr txBox="1"/>
          <p:nvPr>
            <p:ph type="title"/>
          </p:nvPr>
        </p:nvSpPr>
        <p:spPr>
          <a:xfrm>
            <a:off x="5689350" y="461075"/>
            <a:ext cx="2259900" cy="1534200"/>
          </a:xfrm>
          <a:prstGeom prst="rect">
            <a:avLst/>
          </a:prstGeom>
          <a:solidFill>
            <a:srgbClr val="3D85C6"/>
          </a:solidFill>
          <a:ln>
            <a:noFill/>
          </a:ln>
        </p:spPr>
        <p:txBody>
          <a:bodyPr anchorCtr="0" anchor="ctr" bIns="91425" lIns="91425" spcFirstLastPara="1" rIns="91425" wrap="square" tIns="91425">
            <a:noAutofit/>
          </a:bodyPr>
          <a:lstStyle/>
          <a:p>
            <a:pPr indent="0" lvl="0" marL="0" rtl="0" algn="ctr">
              <a:lnSpc>
                <a:spcPct val="150000"/>
              </a:lnSpc>
              <a:spcBef>
                <a:spcPts val="0"/>
              </a:spcBef>
              <a:spcAft>
                <a:spcPts val="0"/>
              </a:spcAft>
              <a:buSzPts val="2400"/>
              <a:buNone/>
            </a:pPr>
            <a:r>
              <a:rPr b="1" lang="ja" sz="1800">
                <a:solidFill>
                  <a:srgbClr val="FFFFFF"/>
                </a:solidFill>
              </a:rPr>
              <a:t>見ようとしなくては</a:t>
            </a:r>
            <a:endParaRPr b="1" sz="1800">
              <a:solidFill>
                <a:srgbClr val="FFFFFF"/>
              </a:solidFill>
            </a:endParaRPr>
          </a:p>
          <a:p>
            <a:pPr indent="0" lvl="0" marL="0" rtl="0" algn="ctr">
              <a:lnSpc>
                <a:spcPct val="150000"/>
              </a:lnSpc>
              <a:spcBef>
                <a:spcPts val="0"/>
              </a:spcBef>
              <a:spcAft>
                <a:spcPts val="0"/>
              </a:spcAft>
              <a:buSzPts val="2400"/>
              <a:buNone/>
            </a:pPr>
            <a:r>
              <a:rPr b="1" lang="ja" sz="1800">
                <a:solidFill>
                  <a:srgbClr val="FFFFFF"/>
                </a:solidFill>
              </a:rPr>
              <a:t>見えない</a:t>
            </a:r>
            <a:endParaRPr b="1" sz="1800">
              <a:solidFill>
                <a:srgbClr val="FFFFFF"/>
              </a:solidFill>
            </a:endParaRPr>
          </a:p>
          <a:p>
            <a:pPr indent="0" lvl="0" marL="0" rtl="0" algn="ctr">
              <a:lnSpc>
                <a:spcPct val="150000"/>
              </a:lnSpc>
              <a:spcBef>
                <a:spcPts val="0"/>
              </a:spcBef>
              <a:spcAft>
                <a:spcPts val="0"/>
              </a:spcAft>
              <a:buSzPts val="2400"/>
              <a:buNone/>
            </a:pPr>
            <a:r>
              <a:rPr b="1" lang="ja" sz="1800">
                <a:solidFill>
                  <a:srgbClr val="FFFFFF"/>
                </a:solidFill>
              </a:rPr>
              <a:t>現代の子どもの貧困</a:t>
            </a:r>
            <a:endParaRPr b="1" sz="1800">
              <a:solidFill>
                <a:srgbClr val="FFFFFF"/>
              </a:solidFill>
            </a:endParaRPr>
          </a:p>
        </p:txBody>
      </p:sp>
      <p:sp>
        <p:nvSpPr>
          <p:cNvPr id="98" name="Google Shape;98;p6"/>
          <p:cNvSpPr txBox="1"/>
          <p:nvPr>
            <p:ph idx="1" type="body"/>
          </p:nvPr>
        </p:nvSpPr>
        <p:spPr>
          <a:xfrm>
            <a:off x="347750" y="689675"/>
            <a:ext cx="4353300" cy="77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rPr b="1" lang="ja" sz="1800">
                <a:solidFill>
                  <a:srgbClr val="FF0000"/>
                </a:solidFill>
              </a:rPr>
              <a:t>7人の子どもがいれば、</a:t>
            </a:r>
            <a:endParaRPr b="1" sz="1800">
              <a:solidFill>
                <a:srgbClr val="FF0000"/>
              </a:solidFill>
            </a:endParaRPr>
          </a:p>
          <a:p>
            <a:pPr indent="0" lvl="0" marL="0" rtl="0" algn="l">
              <a:lnSpc>
                <a:spcPct val="100000"/>
              </a:lnSpc>
              <a:spcBef>
                <a:spcPts val="500"/>
              </a:spcBef>
              <a:spcAft>
                <a:spcPts val="0"/>
              </a:spcAft>
              <a:buSzPts val="1200"/>
              <a:buNone/>
            </a:pPr>
            <a:r>
              <a:rPr b="1" lang="ja" sz="1800">
                <a:solidFill>
                  <a:srgbClr val="FF0000"/>
                </a:solidFill>
              </a:rPr>
              <a:t>そのうち1人が、貧困状態です。</a:t>
            </a:r>
            <a:endParaRPr b="1" sz="1800">
              <a:solidFill>
                <a:srgbClr val="FF0000"/>
              </a:solidFill>
            </a:endParaRPr>
          </a:p>
          <a:p>
            <a:pPr indent="0" lvl="0" marL="457200" rtl="0" algn="l">
              <a:lnSpc>
                <a:spcPct val="100000"/>
              </a:lnSpc>
              <a:spcBef>
                <a:spcPts val="500"/>
              </a:spcBef>
              <a:spcAft>
                <a:spcPts val="500"/>
              </a:spcAft>
              <a:buSzPts val="1200"/>
              <a:buNone/>
            </a:pPr>
            <a:r>
              <a:t/>
            </a:r>
            <a:endParaRPr sz="1800"/>
          </a:p>
        </p:txBody>
      </p:sp>
      <p:sp>
        <p:nvSpPr>
          <p:cNvPr id="99" name="Google Shape;99;p6"/>
          <p:cNvSpPr txBox="1"/>
          <p:nvPr>
            <p:ph idx="1" type="body"/>
          </p:nvPr>
        </p:nvSpPr>
        <p:spPr>
          <a:xfrm>
            <a:off x="914100" y="1464875"/>
            <a:ext cx="4775100" cy="8412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SzPts val="1200"/>
              <a:buNone/>
            </a:pPr>
            <a:r>
              <a:rPr lang="ja" sz="1800"/>
              <a:t>……と、いわれても、私の周りには、</a:t>
            </a:r>
            <a:endParaRPr sz="1800"/>
          </a:p>
          <a:p>
            <a:pPr indent="0" lvl="0" marL="457200" rtl="0" algn="l">
              <a:lnSpc>
                <a:spcPct val="100000"/>
              </a:lnSpc>
              <a:spcBef>
                <a:spcPts val="500"/>
              </a:spcBef>
              <a:spcAft>
                <a:spcPts val="500"/>
              </a:spcAft>
              <a:buSzPts val="1200"/>
              <a:buNone/>
            </a:pPr>
            <a:r>
              <a:rPr lang="ja" sz="1800"/>
              <a:t>そんな子はいないと思うけど……。</a:t>
            </a:r>
            <a:endParaRPr sz="1800"/>
          </a:p>
        </p:txBody>
      </p:sp>
      <p:sp>
        <p:nvSpPr>
          <p:cNvPr id="100" name="Google Shape;100;p6"/>
          <p:cNvSpPr txBox="1"/>
          <p:nvPr/>
        </p:nvSpPr>
        <p:spPr>
          <a:xfrm>
            <a:off x="2934750" y="2424338"/>
            <a:ext cx="3274500" cy="841200"/>
          </a:xfrm>
          <a:prstGeom prst="rect">
            <a:avLst/>
          </a:prstGeom>
          <a:solidFill>
            <a:srgbClr val="FF0000"/>
          </a:solid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800"/>
              <a:buFont typeface="Arial"/>
              <a:buNone/>
            </a:pPr>
            <a:r>
              <a:rPr b="1" i="0" lang="ja" sz="4800" u="none" cap="none" strike="noStrike">
                <a:solidFill>
                  <a:srgbClr val="FFFFFF"/>
                </a:solidFill>
                <a:latin typeface="Arial"/>
                <a:ea typeface="Arial"/>
                <a:cs typeface="Arial"/>
                <a:sym typeface="Arial"/>
              </a:rPr>
              <a:t>相対的貧困</a:t>
            </a:r>
            <a:endParaRPr b="1" i="0" sz="4800" u="none" cap="none" strike="noStrike">
              <a:solidFill>
                <a:srgbClr val="FFFFFF"/>
              </a:solidFill>
              <a:latin typeface="Arial"/>
              <a:ea typeface="Arial"/>
              <a:cs typeface="Arial"/>
              <a:sym typeface="Arial"/>
            </a:endParaRPr>
          </a:p>
        </p:txBody>
      </p:sp>
      <p:sp>
        <p:nvSpPr>
          <p:cNvPr id="101" name="Google Shape;101;p6"/>
          <p:cNvSpPr txBox="1"/>
          <p:nvPr/>
        </p:nvSpPr>
        <p:spPr>
          <a:xfrm>
            <a:off x="1302500" y="3383800"/>
            <a:ext cx="6326400" cy="1275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ja" sz="2400" u="none" cap="none" strike="noStrike">
                <a:solidFill>
                  <a:srgbClr val="000000"/>
                </a:solidFill>
                <a:latin typeface="Arial"/>
                <a:ea typeface="Arial"/>
                <a:cs typeface="Arial"/>
                <a:sym typeface="Arial"/>
              </a:rPr>
              <a:t>平均的な家庭の子どもなら</a:t>
            </a:r>
            <a:endParaRPr b="0" i="0" sz="2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0" i="0" lang="ja" sz="2400" u="none" cap="none" strike="noStrike">
                <a:solidFill>
                  <a:srgbClr val="000000"/>
                </a:solidFill>
                <a:latin typeface="Arial"/>
                <a:ea typeface="Arial"/>
                <a:cs typeface="Arial"/>
                <a:sym typeface="Arial"/>
              </a:rPr>
              <a:t>あたりまえの環境や体験が</a:t>
            </a:r>
            <a:endParaRPr b="0" i="0" sz="2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0" i="0" lang="ja" sz="2400" u="none" cap="none" strike="noStrike">
                <a:solidFill>
                  <a:srgbClr val="000000"/>
                </a:solidFill>
                <a:latin typeface="Arial"/>
                <a:ea typeface="Arial"/>
                <a:cs typeface="Arial"/>
                <a:sym typeface="Arial"/>
              </a:rPr>
              <a:t>経済的な貧しさから</a:t>
            </a:r>
            <a:endParaRPr b="0" i="0" sz="2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0" i="0" lang="ja" sz="2400" u="none" cap="none" strike="noStrike">
                <a:solidFill>
                  <a:srgbClr val="000000"/>
                </a:solidFill>
                <a:latin typeface="Arial"/>
                <a:ea typeface="Arial"/>
                <a:cs typeface="Arial"/>
                <a:sym typeface="Arial"/>
              </a:rPr>
              <a:t>与えられていない状態</a:t>
            </a:r>
            <a:endParaRPr b="0" i="0" sz="2400" u="none" cap="none" strike="noStrike">
              <a:solidFill>
                <a:srgbClr val="000000"/>
              </a:solidFill>
              <a:latin typeface="Arial"/>
              <a:ea typeface="Arial"/>
              <a:cs typeface="Arial"/>
              <a:sym typeface="Arial"/>
            </a:endParaRPr>
          </a:p>
        </p:txBody>
      </p:sp>
      <p:pic>
        <p:nvPicPr>
          <p:cNvPr id="102" name="Google Shape;102;p6"/>
          <p:cNvPicPr preferRelativeResize="0"/>
          <p:nvPr/>
        </p:nvPicPr>
        <p:blipFill rotWithShape="1">
          <a:blip r:embed="rId3">
            <a:alphaModFix/>
          </a:blip>
          <a:srcRect b="0" l="0" r="0" t="0"/>
          <a:stretch/>
        </p:blipFill>
        <p:spPr>
          <a:xfrm>
            <a:off x="425899" y="3362045"/>
            <a:ext cx="1552399" cy="1705930"/>
          </a:xfrm>
          <a:prstGeom prst="rect">
            <a:avLst/>
          </a:prstGeom>
          <a:noFill/>
          <a:ln>
            <a:noFill/>
          </a:ln>
        </p:spPr>
      </p:pic>
      <p:pic>
        <p:nvPicPr>
          <p:cNvPr id="103" name="Google Shape;103;p6"/>
          <p:cNvPicPr preferRelativeResize="0"/>
          <p:nvPr/>
        </p:nvPicPr>
        <p:blipFill rotWithShape="1">
          <a:blip r:embed="rId4">
            <a:alphaModFix/>
          </a:blip>
          <a:srcRect b="0" l="0" r="0" t="0"/>
          <a:stretch/>
        </p:blipFill>
        <p:spPr>
          <a:xfrm>
            <a:off x="1668984" y="2339973"/>
            <a:ext cx="822740" cy="1085650"/>
          </a:xfrm>
          <a:prstGeom prst="rect">
            <a:avLst/>
          </a:prstGeom>
          <a:noFill/>
          <a:ln>
            <a:noFill/>
          </a:ln>
        </p:spPr>
      </p:pic>
      <p:pic>
        <p:nvPicPr>
          <p:cNvPr id="104" name="Google Shape;104;p6"/>
          <p:cNvPicPr preferRelativeResize="0"/>
          <p:nvPr/>
        </p:nvPicPr>
        <p:blipFill rotWithShape="1">
          <a:blip r:embed="rId5">
            <a:alphaModFix/>
          </a:blip>
          <a:srcRect b="0" l="0" r="0" t="0"/>
          <a:stretch/>
        </p:blipFill>
        <p:spPr>
          <a:xfrm>
            <a:off x="347737" y="2265688"/>
            <a:ext cx="1127062" cy="1007525"/>
          </a:xfrm>
          <a:prstGeom prst="rect">
            <a:avLst/>
          </a:prstGeom>
          <a:noFill/>
          <a:ln>
            <a:noFill/>
          </a:ln>
        </p:spPr>
      </p:pic>
      <p:pic>
        <p:nvPicPr>
          <p:cNvPr id="105" name="Google Shape;105;p6"/>
          <p:cNvPicPr preferRelativeResize="0"/>
          <p:nvPr/>
        </p:nvPicPr>
        <p:blipFill rotWithShape="1">
          <a:blip r:embed="rId6">
            <a:alphaModFix/>
          </a:blip>
          <a:srcRect b="0" l="0" r="0" t="0"/>
          <a:stretch/>
        </p:blipFill>
        <p:spPr>
          <a:xfrm>
            <a:off x="7107775" y="3280050"/>
            <a:ext cx="1677049" cy="1677049"/>
          </a:xfrm>
          <a:prstGeom prst="rect">
            <a:avLst/>
          </a:prstGeom>
          <a:noFill/>
          <a:ln>
            <a:noFill/>
          </a:ln>
        </p:spPr>
      </p:pic>
      <p:pic>
        <p:nvPicPr>
          <p:cNvPr id="106" name="Google Shape;106;p6"/>
          <p:cNvPicPr preferRelativeResize="0"/>
          <p:nvPr/>
        </p:nvPicPr>
        <p:blipFill rotWithShape="1">
          <a:blip r:embed="rId7">
            <a:alphaModFix/>
          </a:blip>
          <a:srcRect b="0" l="0" r="0" t="0"/>
          <a:stretch/>
        </p:blipFill>
        <p:spPr>
          <a:xfrm>
            <a:off x="7856475" y="2083223"/>
            <a:ext cx="1085649" cy="1085649"/>
          </a:xfrm>
          <a:prstGeom prst="rect">
            <a:avLst/>
          </a:prstGeom>
          <a:noFill/>
          <a:ln>
            <a:noFill/>
          </a:ln>
        </p:spPr>
      </p:pic>
      <p:pic>
        <p:nvPicPr>
          <p:cNvPr id="107" name="Google Shape;107;p6"/>
          <p:cNvPicPr preferRelativeResize="0"/>
          <p:nvPr/>
        </p:nvPicPr>
        <p:blipFill rotWithShape="1">
          <a:blip r:embed="rId8">
            <a:alphaModFix/>
          </a:blip>
          <a:srcRect b="0" l="0" r="0" t="0"/>
          <a:stretch/>
        </p:blipFill>
        <p:spPr>
          <a:xfrm>
            <a:off x="6728475" y="2173250"/>
            <a:ext cx="905601" cy="905601"/>
          </a:xfrm>
          <a:prstGeom prst="rect">
            <a:avLst/>
          </a:prstGeom>
          <a:noFill/>
          <a:ln>
            <a:noFill/>
          </a:ln>
        </p:spPr>
      </p:pic>
      <p:sp>
        <p:nvSpPr>
          <p:cNvPr id="108" name="Google Shape;108;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ja"/>
              <a:t>‹#›</a:t>
            </a:fld>
            <a:endParaRPr/>
          </a:p>
        </p:txBody>
      </p:sp>
      <p:sp>
        <p:nvSpPr>
          <p:cNvPr id="109" name="Google Shape;109;p6"/>
          <p:cNvSpPr txBox="1"/>
          <p:nvPr/>
        </p:nvSpPr>
        <p:spPr>
          <a:xfrm>
            <a:off x="190850" y="61975"/>
            <a:ext cx="53067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ja" sz="2200" u="none" cap="none" strike="noStrike">
                <a:solidFill>
                  <a:srgbClr val="3D85C6"/>
                </a:solidFill>
                <a:latin typeface="Arial"/>
                <a:ea typeface="Arial"/>
                <a:cs typeface="Arial"/>
                <a:sym typeface="Arial"/>
              </a:rPr>
              <a:t>2</a:t>
            </a:r>
            <a:r>
              <a:rPr b="1" i="0" lang="ja" sz="1700" u="none" cap="none" strike="noStrike">
                <a:solidFill>
                  <a:srgbClr val="3D85C6"/>
                </a:solidFill>
                <a:latin typeface="Arial"/>
                <a:ea typeface="Arial"/>
                <a:cs typeface="Arial"/>
                <a:sym typeface="Arial"/>
              </a:rPr>
              <a:t>.見ようとしなくては見えない、子どもの貧困</a:t>
            </a:r>
            <a:endParaRPr b="0" i="0" sz="1400" u="none" cap="none" strike="noStrike">
              <a:solidFill>
                <a:srgbClr val="000000"/>
              </a:solidFill>
              <a:latin typeface="Arial"/>
              <a:ea typeface="Arial"/>
              <a:cs typeface="Arial"/>
              <a:sym typeface="Arial"/>
            </a:endParaRPr>
          </a:p>
        </p:txBody>
      </p:sp>
      <p:sp>
        <p:nvSpPr>
          <p:cNvPr id="110" name="Google Shape;110;p6"/>
          <p:cNvSpPr/>
          <p:nvPr/>
        </p:nvSpPr>
        <p:spPr>
          <a:xfrm>
            <a:off x="8850" y="483425"/>
            <a:ext cx="4878000" cy="62100"/>
          </a:xfrm>
          <a:prstGeom prst="rect">
            <a:avLst/>
          </a:prstGeom>
          <a:solidFill>
            <a:srgbClr val="3D85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ja"/>
              <a:t>‹#›</a:t>
            </a:fld>
            <a:endParaRPr/>
          </a:p>
        </p:txBody>
      </p:sp>
      <p:sp>
        <p:nvSpPr>
          <p:cNvPr id="116" name="Google Shape;116;p7"/>
          <p:cNvSpPr txBox="1"/>
          <p:nvPr/>
        </p:nvSpPr>
        <p:spPr>
          <a:xfrm>
            <a:off x="203625" y="1452275"/>
            <a:ext cx="4996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7"/>
          <p:cNvSpPr txBox="1"/>
          <p:nvPr/>
        </p:nvSpPr>
        <p:spPr>
          <a:xfrm>
            <a:off x="209975" y="30100"/>
            <a:ext cx="32352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ja" sz="2200" u="none" cap="none" strike="noStrike">
                <a:solidFill>
                  <a:srgbClr val="3D85C6"/>
                </a:solidFill>
                <a:latin typeface="Arial"/>
                <a:ea typeface="Arial"/>
                <a:cs typeface="Arial"/>
                <a:sym typeface="Arial"/>
              </a:rPr>
              <a:t>3</a:t>
            </a:r>
            <a:r>
              <a:rPr b="1" i="0" lang="ja" sz="1700" u="none" cap="none" strike="noStrike">
                <a:solidFill>
                  <a:srgbClr val="3D85C6"/>
                </a:solidFill>
                <a:latin typeface="Arial"/>
                <a:ea typeface="Arial"/>
                <a:cs typeface="Arial"/>
                <a:sym typeface="Arial"/>
              </a:rPr>
              <a:t>.貧困が子どもに与える影響</a:t>
            </a:r>
            <a:endParaRPr b="0" i="0" sz="1400" u="none" cap="none" strike="noStrike">
              <a:solidFill>
                <a:srgbClr val="000000"/>
              </a:solidFill>
              <a:latin typeface="Arial"/>
              <a:ea typeface="Arial"/>
              <a:cs typeface="Arial"/>
              <a:sym typeface="Arial"/>
            </a:endParaRPr>
          </a:p>
        </p:txBody>
      </p:sp>
      <p:sp>
        <p:nvSpPr>
          <p:cNvPr id="118" name="Google Shape;118;p7"/>
          <p:cNvSpPr/>
          <p:nvPr/>
        </p:nvSpPr>
        <p:spPr>
          <a:xfrm>
            <a:off x="-200625" y="451550"/>
            <a:ext cx="3302100" cy="62100"/>
          </a:xfrm>
          <a:prstGeom prst="rect">
            <a:avLst/>
          </a:prstGeom>
          <a:solidFill>
            <a:srgbClr val="3D85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7"/>
          <p:cNvSpPr txBox="1"/>
          <p:nvPr/>
        </p:nvSpPr>
        <p:spPr>
          <a:xfrm>
            <a:off x="243025" y="580750"/>
            <a:ext cx="2858400" cy="338700"/>
          </a:xfrm>
          <a:prstGeom prst="rect">
            <a:avLst/>
          </a:prstGeom>
          <a:solidFill>
            <a:srgbClr val="3D85C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i="0" lang="ja" sz="1900" u="none" cap="none" strike="noStrike">
                <a:solidFill>
                  <a:schemeClr val="lt1"/>
                </a:solidFill>
                <a:latin typeface="Arial"/>
                <a:ea typeface="Arial"/>
                <a:cs typeface="Arial"/>
                <a:sym typeface="Arial"/>
              </a:rPr>
              <a:t>健康が心配です。</a:t>
            </a:r>
            <a:endParaRPr b="1" i="0" sz="1300" u="none" cap="none" strike="noStrike">
              <a:solidFill>
                <a:schemeClr val="lt1"/>
              </a:solidFill>
              <a:latin typeface="Arial"/>
              <a:ea typeface="Arial"/>
              <a:cs typeface="Arial"/>
              <a:sym typeface="Arial"/>
            </a:endParaRPr>
          </a:p>
        </p:txBody>
      </p:sp>
      <p:pic>
        <p:nvPicPr>
          <p:cNvPr id="120" name="Google Shape;120;p7"/>
          <p:cNvPicPr preferRelativeResize="0"/>
          <p:nvPr/>
        </p:nvPicPr>
        <p:blipFill rotWithShape="1">
          <a:blip r:embed="rId3">
            <a:alphaModFix/>
          </a:blip>
          <a:srcRect b="0" l="0" r="0" t="0"/>
          <a:stretch/>
        </p:blipFill>
        <p:spPr>
          <a:xfrm>
            <a:off x="513552" y="2385299"/>
            <a:ext cx="5881273" cy="2193250"/>
          </a:xfrm>
          <a:prstGeom prst="rect">
            <a:avLst/>
          </a:prstGeom>
          <a:noFill/>
          <a:ln>
            <a:noFill/>
          </a:ln>
        </p:spPr>
      </p:pic>
      <p:sp>
        <p:nvSpPr>
          <p:cNvPr id="121" name="Google Shape;121;p7"/>
          <p:cNvSpPr txBox="1"/>
          <p:nvPr/>
        </p:nvSpPr>
        <p:spPr>
          <a:xfrm>
            <a:off x="513550" y="1452275"/>
            <a:ext cx="4058400" cy="92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ja" sz="1600" u="none" cap="none" strike="noStrike">
                <a:solidFill>
                  <a:srgbClr val="000000"/>
                </a:solidFill>
                <a:latin typeface="Arial"/>
                <a:ea typeface="Arial"/>
                <a:cs typeface="Arial"/>
                <a:sym typeface="Arial"/>
              </a:rPr>
              <a:t>◆お金が足りなくて、家族が必要とする</a:t>
            </a:r>
            <a:endParaRPr b="1"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ja" sz="1600" u="none" cap="none" strike="noStrike">
                <a:solidFill>
                  <a:srgbClr val="000000"/>
                </a:solidFill>
                <a:latin typeface="Arial"/>
                <a:ea typeface="Arial"/>
                <a:cs typeface="Arial"/>
                <a:sym typeface="Arial"/>
              </a:rPr>
              <a:t>　◯◯が買えなかった・払えなかった経験</a:t>
            </a:r>
            <a:endParaRPr b="1"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ja" sz="1600" u="none" cap="none" strike="noStrike">
                <a:solidFill>
                  <a:srgbClr val="000000"/>
                </a:solidFill>
                <a:latin typeface="Arial"/>
                <a:ea typeface="Arial"/>
                <a:cs typeface="Arial"/>
                <a:sym typeface="Arial"/>
              </a:rPr>
              <a:t> （平成29年）</a:t>
            </a:r>
            <a:endParaRPr b="1" i="0" sz="1600" u="none" cap="none" strike="noStrike">
              <a:solidFill>
                <a:srgbClr val="000000"/>
              </a:solidFill>
              <a:latin typeface="Arial"/>
              <a:ea typeface="Arial"/>
              <a:cs typeface="Arial"/>
              <a:sym typeface="Arial"/>
            </a:endParaRPr>
          </a:p>
        </p:txBody>
      </p:sp>
      <p:sp>
        <p:nvSpPr>
          <p:cNvPr id="122" name="Google Shape;122;p7"/>
          <p:cNvSpPr txBox="1"/>
          <p:nvPr/>
        </p:nvSpPr>
        <p:spPr>
          <a:xfrm>
            <a:off x="1610425" y="4502350"/>
            <a:ext cx="4784400" cy="3387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000"/>
              <a:buFont typeface="Arial"/>
              <a:buNone/>
            </a:pPr>
            <a:r>
              <a:rPr b="0" i="0" lang="ja" sz="1000" u="none" cap="none" strike="noStrike">
                <a:solidFill>
                  <a:srgbClr val="000000"/>
                </a:solidFill>
                <a:latin typeface="Arial"/>
                <a:ea typeface="Arial"/>
                <a:cs typeface="Arial"/>
                <a:sym typeface="Arial"/>
              </a:rPr>
              <a:t>出典：令和3年度 子供の貧困の状況と子供の貧困対策の実施の状況（内閣府）</a:t>
            </a:r>
            <a:endParaRPr b="0" i="0" sz="1000" u="none" cap="none" strike="noStrike">
              <a:solidFill>
                <a:srgbClr val="000000"/>
              </a:solidFill>
              <a:latin typeface="Arial"/>
              <a:ea typeface="Arial"/>
              <a:cs typeface="Arial"/>
              <a:sym typeface="Arial"/>
            </a:endParaRPr>
          </a:p>
        </p:txBody>
      </p:sp>
      <p:pic>
        <p:nvPicPr>
          <p:cNvPr id="123" name="Google Shape;123;p7"/>
          <p:cNvPicPr preferRelativeResize="0"/>
          <p:nvPr/>
        </p:nvPicPr>
        <p:blipFill rotWithShape="1">
          <a:blip r:embed="rId4">
            <a:alphaModFix/>
          </a:blip>
          <a:srcRect b="0" l="0" r="0" t="0"/>
          <a:stretch/>
        </p:blipFill>
        <p:spPr>
          <a:xfrm>
            <a:off x="4829175" y="451550"/>
            <a:ext cx="3876676" cy="18024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ja"/>
              <a:t>‹#›</a:t>
            </a:fld>
            <a:endParaRPr/>
          </a:p>
        </p:txBody>
      </p:sp>
      <p:sp>
        <p:nvSpPr>
          <p:cNvPr id="129" name="Google Shape;129;p8"/>
          <p:cNvSpPr txBox="1"/>
          <p:nvPr/>
        </p:nvSpPr>
        <p:spPr>
          <a:xfrm>
            <a:off x="170925" y="42850"/>
            <a:ext cx="32352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ja" sz="2200" u="none" cap="none" strike="noStrike">
                <a:solidFill>
                  <a:srgbClr val="3D85C6"/>
                </a:solidFill>
                <a:latin typeface="Arial"/>
                <a:ea typeface="Arial"/>
                <a:cs typeface="Arial"/>
                <a:sym typeface="Arial"/>
              </a:rPr>
              <a:t>3</a:t>
            </a:r>
            <a:r>
              <a:rPr b="1" i="0" lang="ja" sz="1700" u="none" cap="none" strike="noStrike">
                <a:solidFill>
                  <a:srgbClr val="3D85C6"/>
                </a:solidFill>
                <a:latin typeface="Arial"/>
                <a:ea typeface="Arial"/>
                <a:cs typeface="Arial"/>
                <a:sym typeface="Arial"/>
              </a:rPr>
              <a:t>.貧困が子どもに与える影響</a:t>
            </a:r>
            <a:endParaRPr b="0" i="0" sz="1400" u="none" cap="none" strike="noStrike">
              <a:solidFill>
                <a:srgbClr val="000000"/>
              </a:solidFill>
              <a:latin typeface="Arial"/>
              <a:ea typeface="Arial"/>
              <a:cs typeface="Arial"/>
              <a:sym typeface="Arial"/>
            </a:endParaRPr>
          </a:p>
        </p:txBody>
      </p:sp>
      <p:sp>
        <p:nvSpPr>
          <p:cNvPr id="130" name="Google Shape;130;p8"/>
          <p:cNvSpPr/>
          <p:nvPr/>
        </p:nvSpPr>
        <p:spPr>
          <a:xfrm>
            <a:off x="-239675" y="464300"/>
            <a:ext cx="3302100" cy="62100"/>
          </a:xfrm>
          <a:prstGeom prst="rect">
            <a:avLst/>
          </a:prstGeom>
          <a:solidFill>
            <a:srgbClr val="3D85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8"/>
          <p:cNvSpPr txBox="1"/>
          <p:nvPr/>
        </p:nvSpPr>
        <p:spPr>
          <a:xfrm>
            <a:off x="217700" y="599550"/>
            <a:ext cx="2868900" cy="338700"/>
          </a:xfrm>
          <a:prstGeom prst="rect">
            <a:avLst/>
          </a:prstGeom>
          <a:solidFill>
            <a:srgbClr val="3D85C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i="0" lang="ja" sz="1900" u="none" cap="none" strike="noStrike">
                <a:solidFill>
                  <a:schemeClr val="lt1"/>
                </a:solidFill>
                <a:latin typeface="Arial"/>
                <a:ea typeface="Arial"/>
                <a:cs typeface="Arial"/>
                <a:sym typeface="Arial"/>
              </a:rPr>
              <a:t>学力が心配です。</a:t>
            </a:r>
            <a:endParaRPr b="1" i="0" sz="1300" u="none" cap="none" strike="noStrike">
              <a:solidFill>
                <a:schemeClr val="lt1"/>
              </a:solidFill>
              <a:latin typeface="Arial"/>
              <a:ea typeface="Arial"/>
              <a:cs typeface="Arial"/>
              <a:sym typeface="Arial"/>
            </a:endParaRPr>
          </a:p>
        </p:txBody>
      </p:sp>
      <p:sp>
        <p:nvSpPr>
          <p:cNvPr id="132" name="Google Shape;132;p8"/>
          <p:cNvSpPr txBox="1"/>
          <p:nvPr/>
        </p:nvSpPr>
        <p:spPr>
          <a:xfrm>
            <a:off x="170925" y="1072488"/>
            <a:ext cx="40584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ja" sz="1600" u="none" cap="none" strike="noStrike">
                <a:solidFill>
                  <a:srgbClr val="000000"/>
                </a:solidFill>
                <a:latin typeface="Arial"/>
                <a:ea typeface="Arial"/>
                <a:cs typeface="Arial"/>
                <a:sym typeface="Arial"/>
              </a:rPr>
              <a:t>◆急増する不登校（小中学生）</a:t>
            </a:r>
            <a:endParaRPr b="1" i="0" sz="1600" u="none" cap="none" strike="noStrike">
              <a:solidFill>
                <a:srgbClr val="000000"/>
              </a:solidFill>
              <a:latin typeface="Arial"/>
              <a:ea typeface="Arial"/>
              <a:cs typeface="Arial"/>
              <a:sym typeface="Arial"/>
            </a:endParaRPr>
          </a:p>
        </p:txBody>
      </p:sp>
      <p:sp>
        <p:nvSpPr>
          <p:cNvPr id="133" name="Google Shape;133;p8"/>
          <p:cNvSpPr txBox="1"/>
          <p:nvPr/>
        </p:nvSpPr>
        <p:spPr>
          <a:xfrm>
            <a:off x="170925" y="3743325"/>
            <a:ext cx="5599500" cy="4926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000"/>
              <a:buFont typeface="Arial"/>
              <a:buNone/>
            </a:pPr>
            <a:r>
              <a:rPr b="0" i="0" lang="ja" sz="1000" u="none" cap="none" strike="noStrike">
                <a:solidFill>
                  <a:srgbClr val="222222"/>
                </a:solidFill>
                <a:highlight>
                  <a:srgbClr val="FFFFFF"/>
                </a:highlight>
                <a:latin typeface="Arial"/>
                <a:ea typeface="Arial"/>
                <a:cs typeface="Arial"/>
                <a:sym typeface="Arial"/>
              </a:rPr>
              <a:t>出典：令和3年度児童生徒の問題行動・不登校等生徒指導上の諸課題に関する調査結果について</a:t>
            </a:r>
            <a:endParaRPr b="0" i="0" sz="1000" u="none" cap="none" strike="noStrike">
              <a:solidFill>
                <a:srgbClr val="222222"/>
              </a:solidFill>
              <a:highlight>
                <a:srgbClr val="FFFFFF"/>
              </a:highlight>
              <a:latin typeface="Arial"/>
              <a:ea typeface="Arial"/>
              <a:cs typeface="Arial"/>
              <a:sym typeface="Arial"/>
            </a:endParaRPr>
          </a:p>
          <a:p>
            <a:pPr indent="0" lvl="0" marL="0" marR="0" rtl="0" algn="r">
              <a:lnSpc>
                <a:spcPct val="100000"/>
              </a:lnSpc>
              <a:spcBef>
                <a:spcPts val="0"/>
              </a:spcBef>
              <a:spcAft>
                <a:spcPts val="0"/>
              </a:spcAft>
              <a:buClr>
                <a:srgbClr val="000000"/>
              </a:buClr>
              <a:buSzPts val="1000"/>
              <a:buFont typeface="Arial"/>
              <a:buNone/>
            </a:pPr>
            <a:r>
              <a:rPr b="0" i="0" lang="ja" sz="1000" u="none" cap="none" strike="noStrike">
                <a:solidFill>
                  <a:srgbClr val="222222"/>
                </a:solidFill>
                <a:highlight>
                  <a:srgbClr val="FFFFFF"/>
                </a:highlight>
                <a:latin typeface="Arial"/>
                <a:ea typeface="Arial"/>
                <a:cs typeface="Arial"/>
                <a:sym typeface="Arial"/>
              </a:rPr>
              <a:t>（文部科学省）</a:t>
            </a:r>
            <a:endParaRPr b="0" i="0" sz="900" u="none" cap="none" strike="noStrike">
              <a:solidFill>
                <a:srgbClr val="000000"/>
              </a:solidFill>
              <a:latin typeface="Arial"/>
              <a:ea typeface="Arial"/>
              <a:cs typeface="Arial"/>
              <a:sym typeface="Arial"/>
            </a:endParaRPr>
          </a:p>
        </p:txBody>
      </p:sp>
      <p:pic>
        <p:nvPicPr>
          <p:cNvPr id="134" name="Google Shape;134;p8"/>
          <p:cNvPicPr preferRelativeResize="0"/>
          <p:nvPr/>
        </p:nvPicPr>
        <p:blipFill rotWithShape="1">
          <a:blip r:embed="rId3">
            <a:alphaModFix/>
          </a:blip>
          <a:srcRect b="0" l="0" r="0" t="0"/>
          <a:stretch/>
        </p:blipFill>
        <p:spPr>
          <a:xfrm>
            <a:off x="5911237" y="2058150"/>
            <a:ext cx="2813376" cy="2138350"/>
          </a:xfrm>
          <a:prstGeom prst="rect">
            <a:avLst/>
          </a:prstGeom>
          <a:noFill/>
          <a:ln>
            <a:noFill/>
          </a:ln>
        </p:spPr>
      </p:pic>
      <p:sp>
        <p:nvSpPr>
          <p:cNvPr id="135" name="Google Shape;135;p8"/>
          <p:cNvSpPr txBox="1"/>
          <p:nvPr/>
        </p:nvSpPr>
        <p:spPr>
          <a:xfrm>
            <a:off x="5770525" y="1608050"/>
            <a:ext cx="16902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ja" sz="1600" u="none" cap="none" strike="noStrike">
                <a:solidFill>
                  <a:srgbClr val="000000"/>
                </a:solidFill>
                <a:latin typeface="Arial"/>
                <a:ea typeface="Arial"/>
                <a:cs typeface="Arial"/>
                <a:sym typeface="Arial"/>
              </a:rPr>
              <a:t>◆</a:t>
            </a:r>
            <a:r>
              <a:rPr b="1" i="0" lang="ja" sz="1600" u="none" cap="none" strike="noStrike">
                <a:solidFill>
                  <a:srgbClr val="222222"/>
                </a:solidFill>
                <a:highlight>
                  <a:srgbClr val="FFFFFF"/>
                </a:highlight>
                <a:latin typeface="Arial"/>
                <a:ea typeface="Arial"/>
                <a:cs typeface="Arial"/>
                <a:sym typeface="Arial"/>
              </a:rPr>
              <a:t>高校中退率</a:t>
            </a:r>
            <a:endParaRPr b="1" i="0" sz="1600" u="none" cap="none" strike="noStrike">
              <a:solidFill>
                <a:srgbClr val="000000"/>
              </a:solidFill>
              <a:latin typeface="Arial"/>
              <a:ea typeface="Arial"/>
              <a:cs typeface="Arial"/>
              <a:sym typeface="Arial"/>
            </a:endParaRPr>
          </a:p>
        </p:txBody>
      </p:sp>
      <p:sp>
        <p:nvSpPr>
          <p:cNvPr id="136" name="Google Shape;136;p8"/>
          <p:cNvSpPr txBox="1"/>
          <p:nvPr/>
        </p:nvSpPr>
        <p:spPr>
          <a:xfrm>
            <a:off x="5883463" y="4215500"/>
            <a:ext cx="2868900" cy="5232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100"/>
              <a:buFont typeface="Arial"/>
              <a:buNone/>
            </a:pPr>
            <a:r>
              <a:rPr b="0" i="0" lang="ja" sz="1100" u="none" cap="none" strike="noStrike">
                <a:solidFill>
                  <a:srgbClr val="222222"/>
                </a:solidFill>
                <a:highlight>
                  <a:srgbClr val="FFFFFF"/>
                </a:highlight>
                <a:latin typeface="Arial"/>
                <a:ea typeface="Arial"/>
                <a:cs typeface="Arial"/>
                <a:sym typeface="Arial"/>
              </a:rPr>
              <a:t>出典：令和3年度子供の貧困の状況と子供  　の貧困対策の実施の状況（内閣府）</a:t>
            </a:r>
            <a:endParaRPr b="0" i="0" sz="900" u="none" cap="none" strike="noStrike">
              <a:solidFill>
                <a:srgbClr val="000000"/>
              </a:solidFill>
              <a:latin typeface="Arial"/>
              <a:ea typeface="Arial"/>
              <a:cs typeface="Arial"/>
              <a:sym typeface="Arial"/>
            </a:endParaRPr>
          </a:p>
        </p:txBody>
      </p:sp>
      <p:pic>
        <p:nvPicPr>
          <p:cNvPr id="137" name="Google Shape;137;p8"/>
          <p:cNvPicPr preferRelativeResize="0"/>
          <p:nvPr/>
        </p:nvPicPr>
        <p:blipFill rotWithShape="1">
          <a:blip r:embed="rId4">
            <a:alphaModFix/>
          </a:blip>
          <a:srcRect b="0" l="0" r="0" t="0"/>
          <a:stretch/>
        </p:blipFill>
        <p:spPr>
          <a:xfrm>
            <a:off x="289638" y="1503600"/>
            <a:ext cx="5362077" cy="2281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9"/>
          <p:cNvSpPr txBox="1"/>
          <p:nvPr/>
        </p:nvSpPr>
        <p:spPr>
          <a:xfrm>
            <a:off x="1987425" y="4640925"/>
            <a:ext cx="3432300" cy="26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ja" sz="1000" u="none" cap="none" strike="noStrike">
                <a:solidFill>
                  <a:srgbClr val="000000"/>
                </a:solidFill>
                <a:latin typeface="Arial"/>
                <a:ea typeface="Arial"/>
                <a:cs typeface="Arial"/>
                <a:sym typeface="Arial"/>
              </a:rPr>
              <a:t>出典:「子どもの貧困ハンドブック」かもがわ出版刊より</a:t>
            </a:r>
            <a:endParaRPr b="0" i="0" sz="1000" u="none" cap="none" strike="noStrike">
              <a:solidFill>
                <a:srgbClr val="000000"/>
              </a:solidFill>
              <a:latin typeface="Arial"/>
              <a:ea typeface="Arial"/>
              <a:cs typeface="Arial"/>
              <a:sym typeface="Arial"/>
            </a:endParaRPr>
          </a:p>
        </p:txBody>
      </p:sp>
      <p:pic>
        <p:nvPicPr>
          <p:cNvPr id="143" name="Google Shape;143;p9"/>
          <p:cNvPicPr preferRelativeResize="0"/>
          <p:nvPr/>
        </p:nvPicPr>
        <p:blipFill rotWithShape="1">
          <a:blip r:embed="rId3">
            <a:alphaModFix/>
          </a:blip>
          <a:srcRect b="0" l="0" r="0" t="0"/>
          <a:stretch/>
        </p:blipFill>
        <p:spPr>
          <a:xfrm>
            <a:off x="236400" y="1359900"/>
            <a:ext cx="5183325" cy="3281025"/>
          </a:xfrm>
          <a:prstGeom prst="rect">
            <a:avLst/>
          </a:prstGeom>
          <a:noFill/>
          <a:ln>
            <a:noFill/>
          </a:ln>
        </p:spPr>
      </p:pic>
      <p:sp>
        <p:nvSpPr>
          <p:cNvPr id="144" name="Google Shape;144;p9"/>
          <p:cNvSpPr txBox="1"/>
          <p:nvPr>
            <p:ph idx="12" type="sldNum"/>
          </p:nvPr>
        </p:nvSpPr>
        <p:spPr>
          <a:xfrm>
            <a:off x="8434683" y="46899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ja"/>
              <a:t>‹#›</a:t>
            </a:fld>
            <a:endParaRPr/>
          </a:p>
        </p:txBody>
      </p:sp>
      <p:sp>
        <p:nvSpPr>
          <p:cNvPr id="145" name="Google Shape;145;p9"/>
          <p:cNvSpPr/>
          <p:nvPr/>
        </p:nvSpPr>
        <p:spPr>
          <a:xfrm>
            <a:off x="-219750" y="483425"/>
            <a:ext cx="3302100" cy="62100"/>
          </a:xfrm>
          <a:prstGeom prst="rect">
            <a:avLst/>
          </a:prstGeom>
          <a:solidFill>
            <a:srgbClr val="3D85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9"/>
          <p:cNvSpPr txBox="1"/>
          <p:nvPr/>
        </p:nvSpPr>
        <p:spPr>
          <a:xfrm>
            <a:off x="237625" y="618675"/>
            <a:ext cx="2844600" cy="362100"/>
          </a:xfrm>
          <a:prstGeom prst="rect">
            <a:avLst/>
          </a:prstGeom>
          <a:solidFill>
            <a:srgbClr val="3D85C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i="0" lang="ja" sz="1900" u="none" cap="none" strike="noStrike">
                <a:solidFill>
                  <a:schemeClr val="lt1"/>
                </a:solidFill>
                <a:latin typeface="Arial"/>
                <a:ea typeface="Arial"/>
                <a:cs typeface="Arial"/>
                <a:sym typeface="Arial"/>
              </a:rPr>
              <a:t>貧困の連鎖が心配です。</a:t>
            </a:r>
            <a:endParaRPr b="1" i="0" sz="1300" u="none" cap="none" strike="noStrike">
              <a:solidFill>
                <a:schemeClr val="lt1"/>
              </a:solidFill>
              <a:latin typeface="Arial"/>
              <a:ea typeface="Arial"/>
              <a:cs typeface="Arial"/>
              <a:sym typeface="Arial"/>
            </a:endParaRPr>
          </a:p>
        </p:txBody>
      </p:sp>
      <p:sp>
        <p:nvSpPr>
          <p:cNvPr id="147" name="Google Shape;147;p9"/>
          <p:cNvSpPr txBox="1"/>
          <p:nvPr/>
        </p:nvSpPr>
        <p:spPr>
          <a:xfrm>
            <a:off x="190850" y="61975"/>
            <a:ext cx="32352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ja" sz="2200" u="none" cap="none" strike="noStrike">
                <a:solidFill>
                  <a:srgbClr val="3D85C6"/>
                </a:solidFill>
                <a:latin typeface="Arial"/>
                <a:ea typeface="Arial"/>
                <a:cs typeface="Arial"/>
                <a:sym typeface="Arial"/>
              </a:rPr>
              <a:t>3</a:t>
            </a:r>
            <a:r>
              <a:rPr b="1" i="0" lang="ja" sz="1700" u="none" cap="none" strike="noStrike">
                <a:solidFill>
                  <a:srgbClr val="3D85C6"/>
                </a:solidFill>
                <a:latin typeface="Arial"/>
                <a:ea typeface="Arial"/>
                <a:cs typeface="Arial"/>
                <a:sym typeface="Arial"/>
              </a:rPr>
              <a:t>.貧困が子どもに与える影響</a:t>
            </a:r>
            <a:endParaRPr b="0" i="0" sz="1400" u="none" cap="none" strike="noStrike">
              <a:solidFill>
                <a:srgbClr val="000000"/>
              </a:solidFill>
              <a:latin typeface="Arial"/>
              <a:ea typeface="Arial"/>
              <a:cs typeface="Arial"/>
              <a:sym typeface="Arial"/>
            </a:endParaRPr>
          </a:p>
        </p:txBody>
      </p:sp>
      <p:sp>
        <p:nvSpPr>
          <p:cNvPr id="148" name="Google Shape;148;p9"/>
          <p:cNvSpPr/>
          <p:nvPr/>
        </p:nvSpPr>
        <p:spPr>
          <a:xfrm>
            <a:off x="5305425" y="483425"/>
            <a:ext cx="2790900" cy="1431000"/>
          </a:xfrm>
          <a:prstGeom prst="ellipse">
            <a:avLst/>
          </a:prstGeom>
          <a:solidFill>
            <a:srgbClr val="6FA8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9"/>
          <p:cNvSpPr txBox="1"/>
          <p:nvPr/>
        </p:nvSpPr>
        <p:spPr>
          <a:xfrm>
            <a:off x="5433975" y="725675"/>
            <a:ext cx="2533800" cy="9465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chemeClr val="dk1"/>
              </a:buClr>
              <a:buSzPts val="1100"/>
              <a:buFont typeface="Arial"/>
              <a:buNone/>
            </a:pPr>
            <a:r>
              <a:rPr b="1" i="0" lang="ja" sz="1500" u="none" cap="none" strike="noStrike">
                <a:solidFill>
                  <a:schemeClr val="lt1"/>
                </a:solidFill>
                <a:latin typeface="Arial"/>
                <a:ea typeface="Arial"/>
                <a:cs typeface="Arial"/>
                <a:sym typeface="Arial"/>
              </a:rPr>
              <a:t>子どもは</a:t>
            </a:r>
            <a:endParaRPr b="1" i="0" sz="1500" u="none" cap="none" strike="noStrike">
              <a:solidFill>
                <a:schemeClr val="lt1"/>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500"/>
              <a:buFont typeface="Arial"/>
              <a:buNone/>
            </a:pPr>
            <a:r>
              <a:rPr b="1" i="0" lang="ja" sz="1500" u="none" cap="none" strike="noStrike">
                <a:solidFill>
                  <a:schemeClr val="lt1"/>
                </a:solidFill>
                <a:latin typeface="Arial"/>
                <a:ea typeface="Arial"/>
                <a:cs typeface="Arial"/>
                <a:sym typeface="Arial"/>
              </a:rPr>
              <a:t>「生まれてくる環境」を</a:t>
            </a:r>
            <a:endParaRPr b="1" i="0" sz="1500" u="none" cap="none" strike="noStrike">
              <a:solidFill>
                <a:schemeClr val="lt1"/>
              </a:solidFill>
              <a:latin typeface="Arial"/>
              <a:ea typeface="Arial"/>
              <a:cs typeface="Arial"/>
              <a:sym typeface="Arial"/>
            </a:endParaRPr>
          </a:p>
          <a:p>
            <a:pPr indent="0" lvl="0" marL="0" marR="0" rtl="0" algn="ctr">
              <a:lnSpc>
                <a:spcPct val="115000"/>
              </a:lnSpc>
              <a:spcBef>
                <a:spcPts val="0"/>
              </a:spcBef>
              <a:spcAft>
                <a:spcPts val="0"/>
              </a:spcAft>
              <a:buClr>
                <a:schemeClr val="dk1"/>
              </a:buClr>
              <a:buSzPts val="1100"/>
              <a:buFont typeface="Arial"/>
              <a:buNone/>
            </a:pPr>
            <a:r>
              <a:rPr b="1" i="0" lang="ja" sz="1500" u="none" cap="none" strike="noStrike">
                <a:solidFill>
                  <a:schemeClr val="lt1"/>
                </a:solidFill>
                <a:latin typeface="Arial"/>
                <a:ea typeface="Arial"/>
                <a:cs typeface="Arial"/>
                <a:sym typeface="Arial"/>
              </a:rPr>
              <a:t>選べません</a:t>
            </a:r>
            <a:endParaRPr b="0" i="0" sz="1400" u="none" cap="none" strike="noStrike">
              <a:solidFill>
                <a:srgbClr val="000000"/>
              </a:solidFill>
              <a:latin typeface="Arial"/>
              <a:ea typeface="Arial"/>
              <a:cs typeface="Arial"/>
              <a:sym typeface="Arial"/>
            </a:endParaRPr>
          </a:p>
        </p:txBody>
      </p:sp>
      <p:sp>
        <p:nvSpPr>
          <p:cNvPr id="150" name="Google Shape;150;p9"/>
          <p:cNvSpPr/>
          <p:nvPr/>
        </p:nvSpPr>
        <p:spPr>
          <a:xfrm>
            <a:off x="5531750" y="3411963"/>
            <a:ext cx="2790900" cy="1431000"/>
          </a:xfrm>
          <a:prstGeom prst="ellipse">
            <a:avLst/>
          </a:prstGeom>
          <a:solidFill>
            <a:srgbClr val="6FA8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9"/>
          <p:cNvSpPr txBox="1"/>
          <p:nvPr/>
        </p:nvSpPr>
        <p:spPr>
          <a:xfrm>
            <a:off x="5660300" y="3654213"/>
            <a:ext cx="2533800" cy="12120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500"/>
              <a:buFont typeface="Arial"/>
              <a:buNone/>
            </a:pPr>
            <a:r>
              <a:rPr b="1" i="0" lang="ja" sz="1500" u="none" cap="none" strike="noStrike">
                <a:solidFill>
                  <a:schemeClr val="lt1"/>
                </a:solidFill>
                <a:latin typeface="Arial"/>
                <a:ea typeface="Arial"/>
                <a:cs typeface="Arial"/>
                <a:sym typeface="Arial"/>
              </a:rPr>
              <a:t>「よりよい社会」を</a:t>
            </a:r>
            <a:endParaRPr b="1" i="0" sz="1500" u="none" cap="none" strike="noStrike">
              <a:solidFill>
                <a:schemeClr val="lt1"/>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500"/>
              <a:buFont typeface="Arial"/>
              <a:buNone/>
            </a:pPr>
            <a:r>
              <a:rPr b="1" i="0" lang="ja" sz="1500" u="none" cap="none" strike="noStrike">
                <a:solidFill>
                  <a:schemeClr val="lt1"/>
                </a:solidFill>
                <a:latin typeface="Arial"/>
                <a:ea typeface="Arial"/>
                <a:cs typeface="Arial"/>
                <a:sym typeface="Arial"/>
              </a:rPr>
              <a:t>子どもたちに渡すのは、</a:t>
            </a:r>
            <a:endParaRPr b="1" i="0" sz="1500" u="none" cap="none" strike="noStrike">
              <a:solidFill>
                <a:schemeClr val="lt1"/>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500"/>
              <a:buFont typeface="Arial"/>
              <a:buNone/>
            </a:pPr>
            <a:r>
              <a:rPr b="1" i="0" lang="ja" sz="1500" u="none" cap="none" strike="noStrike">
                <a:solidFill>
                  <a:schemeClr val="lt1"/>
                </a:solidFill>
                <a:latin typeface="Arial"/>
                <a:ea typeface="Arial"/>
                <a:cs typeface="Arial"/>
                <a:sym typeface="Arial"/>
              </a:rPr>
              <a:t>大人の役割です</a:t>
            </a:r>
            <a:endParaRPr b="1" i="0" sz="1500" u="none" cap="none" strike="noStrike">
              <a:solidFill>
                <a:schemeClr val="lt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500"/>
              <a:buFont typeface="Arial"/>
              <a:buNone/>
            </a:pPr>
            <a:r>
              <a:t/>
            </a:r>
            <a:endParaRPr b="1" i="0" sz="1500" u="none" cap="none" strike="noStrike">
              <a:solidFill>
                <a:schemeClr val="lt1"/>
              </a:solidFill>
              <a:latin typeface="Arial"/>
              <a:ea typeface="Arial"/>
              <a:cs typeface="Arial"/>
              <a:sym typeface="Arial"/>
            </a:endParaRPr>
          </a:p>
        </p:txBody>
      </p:sp>
      <p:sp>
        <p:nvSpPr>
          <p:cNvPr id="152" name="Google Shape;152;p9"/>
          <p:cNvSpPr/>
          <p:nvPr/>
        </p:nvSpPr>
        <p:spPr>
          <a:xfrm>
            <a:off x="6243600" y="1914425"/>
            <a:ext cx="2790900" cy="1431000"/>
          </a:xfrm>
          <a:prstGeom prst="ellipse">
            <a:avLst/>
          </a:prstGeom>
          <a:solidFill>
            <a:srgbClr val="6FA8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9"/>
          <p:cNvSpPr txBox="1"/>
          <p:nvPr/>
        </p:nvSpPr>
        <p:spPr>
          <a:xfrm>
            <a:off x="6372150" y="2189950"/>
            <a:ext cx="2533800" cy="9465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500"/>
              <a:buFont typeface="Arial"/>
              <a:buNone/>
            </a:pPr>
            <a:r>
              <a:rPr b="1" i="0" lang="ja" sz="1500" u="none" cap="none" strike="noStrike">
                <a:solidFill>
                  <a:schemeClr val="lt1"/>
                </a:solidFill>
                <a:latin typeface="Arial"/>
                <a:ea typeface="Arial"/>
                <a:cs typeface="Arial"/>
                <a:sym typeface="Arial"/>
              </a:rPr>
              <a:t>子どもの貧困は</a:t>
            </a:r>
            <a:endParaRPr b="1" i="0" sz="1500" u="none" cap="none" strike="noStrike">
              <a:solidFill>
                <a:schemeClr val="lt1"/>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500"/>
              <a:buFont typeface="Arial"/>
              <a:buNone/>
            </a:pPr>
            <a:r>
              <a:rPr b="1" i="0" lang="ja" sz="1500" u="none" cap="none" strike="noStrike">
                <a:solidFill>
                  <a:schemeClr val="lt1"/>
                </a:solidFill>
                <a:latin typeface="Arial"/>
                <a:ea typeface="Arial"/>
                <a:cs typeface="Arial"/>
                <a:sym typeface="Arial"/>
              </a:rPr>
              <a:t>「貧困の連鎖」を</a:t>
            </a:r>
            <a:endParaRPr b="1" i="0" sz="1500" u="none" cap="none" strike="noStrike">
              <a:solidFill>
                <a:schemeClr val="lt1"/>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500"/>
              <a:buFont typeface="Arial"/>
              <a:buNone/>
            </a:pPr>
            <a:r>
              <a:rPr b="1" i="0" lang="ja" sz="1500" u="none" cap="none" strike="noStrike">
                <a:solidFill>
                  <a:schemeClr val="lt1"/>
                </a:solidFill>
                <a:latin typeface="Arial"/>
                <a:ea typeface="Arial"/>
                <a:cs typeface="Arial"/>
                <a:sym typeface="Arial"/>
              </a:rPr>
              <a:t>生み出します</a:t>
            </a:r>
            <a:endParaRPr b="1" i="0" sz="1500" u="none" cap="none" strike="noStrike">
              <a:solidFill>
                <a:schemeClr val="lt1"/>
              </a:solidFill>
              <a:latin typeface="Arial"/>
              <a:ea typeface="Arial"/>
              <a:cs typeface="Arial"/>
              <a:sym typeface="Arial"/>
            </a:endParaRPr>
          </a:p>
        </p:txBody>
      </p:sp>
      <p:sp>
        <p:nvSpPr>
          <p:cNvPr id="154" name="Google Shape;154;p9"/>
          <p:cNvSpPr/>
          <p:nvPr/>
        </p:nvSpPr>
        <p:spPr>
          <a:xfrm rot="2203925">
            <a:off x="5359228" y="590520"/>
            <a:ext cx="548762" cy="163980"/>
          </a:xfrm>
          <a:prstGeom prst="rtTriangle">
            <a:avLst/>
          </a:prstGeom>
          <a:solidFill>
            <a:srgbClr val="FF9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9"/>
          <p:cNvSpPr/>
          <p:nvPr/>
        </p:nvSpPr>
        <p:spPr>
          <a:xfrm rot="892244">
            <a:off x="5333848" y="734389"/>
            <a:ext cx="419655" cy="163874"/>
          </a:xfrm>
          <a:prstGeom prst="rtTriangle">
            <a:avLst/>
          </a:prstGeom>
          <a:solidFill>
            <a:srgbClr val="FF9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9"/>
          <p:cNvSpPr/>
          <p:nvPr/>
        </p:nvSpPr>
        <p:spPr>
          <a:xfrm rot="2203925">
            <a:off x="6178378" y="2266920"/>
            <a:ext cx="548762" cy="163980"/>
          </a:xfrm>
          <a:prstGeom prst="rtTriangle">
            <a:avLst/>
          </a:prstGeom>
          <a:solidFill>
            <a:srgbClr val="FF9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9"/>
          <p:cNvSpPr/>
          <p:nvPr/>
        </p:nvSpPr>
        <p:spPr>
          <a:xfrm rot="892244">
            <a:off x="6152998" y="2410789"/>
            <a:ext cx="419655" cy="163874"/>
          </a:xfrm>
          <a:prstGeom prst="rtTriangle">
            <a:avLst/>
          </a:prstGeom>
          <a:solidFill>
            <a:srgbClr val="FF9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9"/>
          <p:cNvSpPr/>
          <p:nvPr/>
        </p:nvSpPr>
        <p:spPr>
          <a:xfrm rot="2203925">
            <a:off x="5654503" y="3493245"/>
            <a:ext cx="548762" cy="163980"/>
          </a:xfrm>
          <a:prstGeom prst="rtTriangle">
            <a:avLst/>
          </a:prstGeom>
          <a:solidFill>
            <a:srgbClr val="FF9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9"/>
          <p:cNvSpPr/>
          <p:nvPr/>
        </p:nvSpPr>
        <p:spPr>
          <a:xfrm rot="892244">
            <a:off x="5629123" y="3637114"/>
            <a:ext cx="419655" cy="163874"/>
          </a:xfrm>
          <a:prstGeom prst="rtTriangle">
            <a:avLst/>
          </a:prstGeom>
          <a:solidFill>
            <a:srgbClr val="FF9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部署ドキュメント" ma:contentTypeID="0x01010067AC77F083C6964693882254E0F60B1700D0BCFD5C2B958141AAC2BCFF574084A0" ma:contentTypeVersion="305" ma:contentTypeDescription="新しいドキュメントを作成します。" ma:contentTypeScope="" ma:versionID="87545bf3fcb062d1bc5528cdaf0f706e">
  <xsd:schema xmlns:xsd="http://www.w3.org/2001/XMLSchema" xmlns:xs="http://www.w3.org/2001/XMLSchema" xmlns:p="http://schemas.microsoft.com/office/2006/metadata/properties" xmlns:ns2="0b63cc78-11a4-41d5-a165-47fef4627f29" xmlns:ns3="332a8eb0-4e33-4d8a-8afe-7072756b0039" xmlns:ns4="6857825d-3758-49d8-b7f3-03a8fce2281c" targetNamespace="http://schemas.microsoft.com/office/2006/metadata/properties" ma:root="true" ma:fieldsID="d92c203218a1becf2a423be4afb9d34f" ns2:_="" ns3:_="" ns4:_="">
    <xsd:import namespace="0b63cc78-11a4-41d5-a165-47fef4627f29"/>
    <xsd:import namespace="332a8eb0-4e33-4d8a-8afe-7072756b0039"/>
    <xsd:import namespace="6857825d-3758-49d8-b7f3-03a8fce2281c"/>
    <xsd:element name="properties">
      <xsd:complexType>
        <xsd:sequence>
          <xsd:element name="documentManagement">
            <xsd:complexType>
              <xsd:all>
                <xsd:element ref="ns2:Comment1" minOccurs="0"/>
                <xsd:element ref="ns2:DocumentStatus" minOccurs="0"/>
                <xsd:element ref="ns2:Year" minOccurs="0"/>
                <xsd:element ref="ns2:YearMonth" minOccurs="0"/>
                <xsd:element ref="ns2:CategoryS1" minOccurs="0"/>
                <xsd:element ref="ns2:Organization" minOccurs="0"/>
                <xsd:element ref="ns2:ConfidentialDoc" minOccurs="0"/>
                <xsd:element ref="ns2:StoragePeriod" minOccurs="0"/>
                <xsd:element ref="ns2:kanri_busyo" minOccurs="0"/>
                <xsd:element ref="ns2:Administrator" minOccurs="0"/>
                <xsd:element ref="ns2:YesNo1" minOccurs="0"/>
                <xsd:element ref="ns2:YesNo2" minOccurs="0"/>
                <xsd:element ref="ns2:YesNo3" minOccurs="0"/>
                <xsd:element ref="ns2:YesNo4" minOccurs="0"/>
                <xsd:element ref="ns2:YesNo5" minOccurs="0"/>
                <xsd:element ref="ns2:TaxCatchAll" minOccurs="0"/>
                <xsd:element ref="ns2:TaxCatchAllLabel" minOccurs="0"/>
                <xsd:element ref="ns2:b28ef0a713334e31b11a0e834ad78591" minOccurs="0"/>
                <xsd:element ref="ns2:TaxKeywordTaxHTField" minOccurs="0"/>
                <xsd:element ref="ns2:Tags" minOccurs="0"/>
                <xsd:element ref="ns2:mail" minOccurs="0"/>
                <xsd:element ref="ns2:StatusS" minOccurs="0"/>
                <xsd:element ref="ns3:SharedWithUsers" minOccurs="0"/>
                <xsd:element ref="ns3:SharedWithDetails" minOccurs="0"/>
                <xsd:element ref="ns4:lcf76f155ced4ddcb4097134ff3c332f" minOccurs="0"/>
                <xsd:element ref="ns4:MediaServiceDateTaken" minOccurs="0"/>
                <xsd:element ref="ns4:MediaServiceLocation" minOccurs="0"/>
                <xsd:element ref="ns4:MediaServiceGenerationTime" minOccurs="0"/>
                <xsd:element ref="ns4:MediaServiceEventHashCode" minOccurs="0"/>
                <xsd:element ref="ns4:MediaServiceOCR"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63cc78-11a4-41d5-a165-47fef4627f29" elementFormDefault="qualified">
    <xsd:import namespace="http://schemas.microsoft.com/office/2006/documentManagement/types"/>
    <xsd:import namespace="http://schemas.microsoft.com/office/infopath/2007/PartnerControls"/>
    <xsd:element name="Comment1" ma:index="1" nillable="true" ma:displayName="コメント" ma:internalName="Comment1" ma:readOnly="false">
      <xsd:simpleType>
        <xsd:restriction base="dms:Note">
          <xsd:maxLength value="255"/>
        </xsd:restriction>
      </xsd:simpleType>
    </xsd:element>
    <xsd:element name="DocumentStatus" ma:index="3" nillable="true" ma:displayName="文書の状態" ma:format="Dropdown" ma:internalName="DocumentStatus" ma:readOnly="false">
      <xsd:simpleType>
        <xsd:restriction base="dms:Choice">
          <xsd:enumeration value="作成中"/>
          <xsd:enumeration value="点検中"/>
          <xsd:enumeration value="完成"/>
          <xsd:enumeration value="運用中"/>
          <xsd:enumeration value="利用停止"/>
        </xsd:restriction>
      </xsd:simpleType>
    </xsd:element>
    <xsd:element name="Year" ma:index="4" nillable="true" ma:displayName="年度" ma:format="Dropdown" ma:internalName="Year">
      <xsd:simpleType>
        <xsd:restriction base="dms:Choice">
          <xsd:enumeration value="2017年度"/>
          <xsd:enumeration value="2018年度"/>
          <xsd:enumeration value="2019年度"/>
          <xsd:enumeration value="2020年度"/>
          <xsd:enumeration value="2021年度"/>
          <xsd:enumeration value="2022年度"/>
          <xsd:enumeration value="2023年度"/>
          <xsd:enumeration value="2024年度"/>
          <xsd:enumeration value="2025年度"/>
          <xsd:enumeration value="2026年度"/>
          <xsd:enumeration value="2011年度"/>
          <xsd:enumeration value="2016年度"/>
        </xsd:restriction>
      </xsd:simpleType>
    </xsd:element>
    <xsd:element name="YearMonth" ma:index="5" nillable="true" ma:displayName="年月度" ma:format="Dropdown" ma:internalName="YearMonth" ma:readOnly="false">
      <xsd:simpleType>
        <xsd:restriction base="dms:Choice">
          <xsd:enumeration value="2017年4月"/>
          <xsd:enumeration value="2017年5月"/>
          <xsd:enumeration value="2017年6月"/>
          <xsd:enumeration value="2017年7月"/>
          <xsd:enumeration value="2017年8月"/>
          <xsd:enumeration value="2017年9月"/>
          <xsd:enumeration value="2017年10月"/>
          <xsd:enumeration value="2017年11月"/>
          <xsd:enumeration value="2017年12月"/>
          <xsd:enumeration value="2018年1月"/>
          <xsd:enumeration value="2018年2月"/>
          <xsd:enumeration value="2018年3月"/>
          <xsd:enumeration value="2018年4月"/>
          <xsd:enumeration value="2018年5月"/>
          <xsd:enumeration value="2018年6月"/>
          <xsd:enumeration value="2018年7月"/>
          <xsd:enumeration value="2018年8月"/>
          <xsd:enumeration value="2018年9月"/>
          <xsd:enumeration value="2018年10月"/>
          <xsd:enumeration value="2018年11月"/>
          <xsd:enumeration value="2018年12月"/>
          <xsd:enumeration value="2019年1月"/>
          <xsd:enumeration value="2019年2月"/>
          <xsd:enumeration value="2019年3月"/>
          <xsd:enumeration value="2019年4月"/>
          <xsd:enumeration value="2019年5月"/>
          <xsd:enumeration value="2019年6月"/>
          <xsd:enumeration value="2019年7月"/>
          <xsd:enumeration value="2019年8月"/>
          <xsd:enumeration value="2019年9月"/>
          <xsd:enumeration value="2019年10月"/>
          <xsd:enumeration value="2019年11月"/>
          <xsd:enumeration value="2019年12月"/>
          <xsd:enumeration value="2020年1月"/>
          <xsd:enumeration value="2020年2月"/>
          <xsd:enumeration value="2020年3月"/>
          <xsd:enumeration value="2020年4月"/>
          <xsd:enumeration value="2020年5月"/>
          <xsd:enumeration value="2020年6月"/>
          <xsd:enumeration value="2020年7月"/>
          <xsd:enumeration value="2020年8月"/>
          <xsd:enumeration value="2020年9月"/>
          <xsd:enumeration value="2020年10月"/>
          <xsd:enumeration value="2020年11月"/>
          <xsd:enumeration value="2020年12月"/>
          <xsd:enumeration value="2021年1月"/>
          <xsd:enumeration value="2021年2月"/>
          <xsd:enumeration value="2021年3月"/>
          <xsd:enumeration value="2021年4月"/>
          <xsd:enumeration value="2021年5月"/>
          <xsd:enumeration value="2021年6月"/>
          <xsd:enumeration value="2021年7月"/>
          <xsd:enumeration value="2021年8月"/>
          <xsd:enumeration value="2021年9月"/>
          <xsd:enumeration value="2021年10月"/>
          <xsd:enumeration value="2021年11月"/>
          <xsd:enumeration value="2021年12月"/>
          <xsd:enumeration value="2022年1月"/>
          <xsd:enumeration value="2022年2月"/>
          <xsd:enumeration value="2022年3月"/>
          <xsd:enumeration value="2022年4月"/>
          <xsd:enumeration value="2022年5月"/>
          <xsd:enumeration value="2022年6月"/>
          <xsd:enumeration value="2022年7月"/>
          <xsd:enumeration value="2022年8月"/>
          <xsd:enumeration value="2022年9月"/>
          <xsd:enumeration value="2022年10月"/>
          <xsd:enumeration value="2022年11月"/>
          <xsd:enumeration value="2022年12月"/>
          <xsd:enumeration value="2023年1月"/>
          <xsd:enumeration value="2023年2月"/>
          <xsd:enumeration value="2023年3月"/>
          <xsd:enumeration value="2023年4月"/>
          <xsd:enumeration value="2023年5月"/>
          <xsd:enumeration value="2023年6月"/>
          <xsd:enumeration value="2023年7月"/>
          <xsd:enumeration value="2023年8月"/>
          <xsd:enumeration value="2023年9月"/>
          <xsd:enumeration value="2023年10月"/>
          <xsd:enumeration value="2023年11月"/>
          <xsd:enumeration value="2023年12月"/>
          <xsd:enumeration value="2024年1月"/>
          <xsd:enumeration value="2024年2月"/>
          <xsd:enumeration value="2024年3月"/>
          <xsd:enumeration value="2024年4月"/>
          <xsd:enumeration value="2024年5月"/>
          <xsd:enumeration value="2024年6月"/>
          <xsd:enumeration value="2024年7月"/>
          <xsd:enumeration value="2024年8月"/>
          <xsd:enumeration value="2024年9月"/>
          <xsd:enumeration value="2024年10月"/>
          <xsd:enumeration value="2024年11月"/>
          <xsd:enumeration value="2024年12月"/>
          <xsd:enumeration value="2025年1月"/>
          <xsd:enumeration value="2025年2月"/>
          <xsd:enumeration value="2025年3月"/>
          <xsd:enumeration value="2025年4月"/>
          <xsd:enumeration value="2025年5月"/>
          <xsd:enumeration value="2025年6月"/>
          <xsd:enumeration value="2025年7月"/>
          <xsd:enumeration value="2025年8月"/>
          <xsd:enumeration value="2025年9月"/>
          <xsd:enumeration value="2025年10月"/>
          <xsd:enumeration value="2025年11月"/>
          <xsd:enumeration value="2025年12月"/>
          <xsd:enumeration value="2026年1月"/>
          <xsd:enumeration value="2026年2月"/>
          <xsd:enumeration value="2026年3月"/>
          <xsd:enumeration value="2026年4月"/>
          <xsd:enumeration value="2026年5月"/>
          <xsd:enumeration value="2026年6月"/>
          <xsd:enumeration value="2026年7月"/>
          <xsd:enumeration value="2026年8月"/>
          <xsd:enumeration value="2026年9月"/>
          <xsd:enumeration value="2026年10月"/>
          <xsd:enumeration value="2026年11月"/>
          <xsd:enumeration value="2026年12月"/>
          <xsd:enumeration value="2027年1月"/>
          <xsd:enumeration value="2027年2月"/>
          <xsd:enumeration value="2027年3月"/>
        </xsd:restriction>
      </xsd:simpleType>
    </xsd:element>
    <xsd:element name="CategoryS1" ma:index="6" nillable="true" ma:displayName="文書種別" ma:format="Dropdown" ma:internalName="CategoryS1" ma:readOnly="false">
      <xsd:simpleType>
        <xsd:restriction base="dms:Choice">
          <xsd:enumeration value="会議資料"/>
          <xsd:enumeration value="運営資料"/>
          <xsd:enumeration value="マニュアル"/>
        </xsd:restriction>
      </xsd:simpleType>
    </xsd:element>
    <xsd:element name="Organization" ma:index="7" nillable="true" ma:displayName="部門" ma:format="Dropdown" ma:internalName="Organization" ma:readOnly="false">
      <xsd:simpleType>
        <xsd:restriction base="dms:Choice">
          <xsd:enumeration value="#選択肢1"/>
          <xsd:enumeration value="#選択肢2"/>
          <xsd:enumeration value="#選択肢3"/>
        </xsd:restriction>
      </xsd:simpleType>
    </xsd:element>
    <xsd:element name="ConfidentialDoc" ma:index="8" nillable="true" ma:displayName="部外秘情報" ma:format="Dropdown" ma:internalName="ConfidentialDoc" ma:readOnly="false">
      <xsd:simpleType>
        <xsd:restriction base="dms:Choice">
          <xsd:enumeration value="部外秘情報"/>
        </xsd:restriction>
      </xsd:simpleType>
    </xsd:element>
    <xsd:element name="StoragePeriod" ma:index="9" nillable="true" ma:displayName="文書の保存年限" ma:format="Dropdown" ma:internalName="StoragePeriod" ma:readOnly="false">
      <xsd:simpleType>
        <xsd:restriction base="dms:Choice">
          <xsd:enumeration value="1年"/>
          <xsd:enumeration value="3年"/>
          <xsd:enumeration value="5年"/>
          <xsd:enumeration value="10年"/>
          <xsd:enumeration value="永年"/>
          <xsd:enumeration value="管理対象外"/>
        </xsd:restriction>
      </xsd:simpleType>
    </xsd:element>
    <xsd:element name="kanri_busyo" ma:index="10" nillable="true" ma:displayName="管理部署" ma:internalName="kanri_busyo" ma:readOnly="false">
      <xsd:simpleType>
        <xsd:restriction base="dms:Text"/>
      </xsd:simpleType>
    </xsd:element>
    <xsd:element name="Administrator" ma:index="11" nillable="true" ma:displayName="管理担当者" ma:SharePointGroup="0" ma:internalName="Administr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YesNo1" ma:index="13" nillable="true" ma:displayName="区分1" ma:default="はい" ma:format="Dropdown" ma:internalName="YesNo1" ma:readOnly="false">
      <xsd:simpleType>
        <xsd:restriction base="dms:Choice">
          <xsd:enumeration value="はい"/>
          <xsd:enumeration value="いいえ"/>
        </xsd:restriction>
      </xsd:simpleType>
    </xsd:element>
    <xsd:element name="YesNo2" ma:index="14" nillable="true" ma:displayName="区分2" ma:default="はい" ma:format="Dropdown" ma:internalName="YesNo2" ma:readOnly="false">
      <xsd:simpleType>
        <xsd:restriction base="dms:Choice">
          <xsd:enumeration value="はい"/>
          <xsd:enumeration value="いいえ"/>
        </xsd:restriction>
      </xsd:simpleType>
    </xsd:element>
    <xsd:element name="YesNo3" ma:index="15" nillable="true" ma:displayName="区分3" ma:default="はい" ma:format="Dropdown" ma:internalName="YesNo3" ma:readOnly="false">
      <xsd:simpleType>
        <xsd:restriction base="dms:Choice">
          <xsd:enumeration value="はい"/>
          <xsd:enumeration value="いいえ"/>
        </xsd:restriction>
      </xsd:simpleType>
    </xsd:element>
    <xsd:element name="YesNo4" ma:index="16" nillable="true" ma:displayName="区分4" ma:default="はい" ma:format="Dropdown" ma:internalName="YesNo4" ma:readOnly="false">
      <xsd:simpleType>
        <xsd:restriction base="dms:Choice">
          <xsd:enumeration value="はい"/>
          <xsd:enumeration value="いいえ"/>
        </xsd:restriction>
      </xsd:simpleType>
    </xsd:element>
    <xsd:element name="YesNo5" ma:index="17" nillable="true" ma:displayName="区分5" ma:default="はい" ma:format="Dropdown" ma:internalName="YesNo5" ma:readOnly="false">
      <xsd:simpleType>
        <xsd:restriction base="dms:Choice">
          <xsd:enumeration value="はい"/>
          <xsd:enumeration value="いいえ"/>
        </xsd:restriction>
      </xsd:simpleType>
    </xsd:element>
    <xsd:element name="TaxCatchAll" ma:index="19" nillable="true" ma:displayName="Taxonomy Catch All Column" ma:hidden="true" ma:list="{cb6ad502-6600-4f06-8e4b-07b4f9c70b7c}" ma:internalName="TaxCatchAll" ma:showField="CatchAllData" ma:web="0b63cc78-11a4-41d5-a165-47fef4627f29">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cb6ad502-6600-4f06-8e4b-07b4f9c70b7c}" ma:internalName="TaxCatchAllLabel" ma:readOnly="true" ma:showField="CatchAllDataLabel" ma:web="0b63cc78-11a4-41d5-a165-47fef4627f29">
      <xsd:complexType>
        <xsd:complexContent>
          <xsd:extension base="dms:MultiChoiceLookup">
            <xsd:sequence>
              <xsd:element name="Value" type="dms:Lookup" maxOccurs="unbounded" minOccurs="0" nillable="true"/>
            </xsd:sequence>
          </xsd:extension>
        </xsd:complexContent>
      </xsd:complexType>
    </xsd:element>
    <xsd:element name="b28ef0a713334e31b11a0e834ad78591" ma:index="27" nillable="true" ma:taxonomy="true" ma:internalName="b28ef0a713334e31b11a0e834ad78591" ma:taxonomyFieldName="TeamSet0" ma:displayName="文書分類" ma:readOnly="false" ma:default="" ma:fieldId="{b28ef0a7-1333-4e31-b11a-0e834ad78591}" ma:sspId="bc27e074-7aae-45a2-aa7f-db395e1d7e9a" ma:termSetId="889133a5-7618-4341-87e8-de3aeecbeef3" ma:anchorId="00000000-0000-0000-0000-000000000000" ma:open="false" ma:isKeyword="false">
      <xsd:complexType>
        <xsd:sequence>
          <xsd:element ref="pc:Terms" minOccurs="0" maxOccurs="1"/>
        </xsd:sequence>
      </xsd:complexType>
    </xsd:element>
    <xsd:element name="TaxKeywordTaxHTField" ma:index="28" nillable="true" ma:taxonomy="true" ma:internalName="TaxKeywordTaxHTField" ma:taxonomyFieldName="TaxKeyword" ma:displayName="キーワード" ma:readOnly="false" ma:fieldId="{23f27201-bee3-471e-b2e7-b64fd8b7ca38}" ma:taxonomyMulti="true" ma:sspId="bc27e074-7aae-45a2-aa7f-db395e1d7e9a" ma:termSetId="00000000-0000-0000-0000-000000000000" ma:anchorId="00000000-0000-0000-0000-000000000000" ma:open="true" ma:isKeyword="true">
      <xsd:complexType>
        <xsd:sequence>
          <xsd:element ref="pc:Terms" minOccurs="0" maxOccurs="1"/>
        </xsd:sequence>
      </xsd:complexType>
    </xsd:element>
    <xsd:element name="Tags" ma:index="29" nillable="true" ma:displayName="タグ" ma:internalName="Tags" ma:readOnly="false">
      <xsd:complexType>
        <xsd:complexContent>
          <xsd:extension base="dms:MultiChoice">
            <xsd:sequence>
              <xsd:element name="Value" maxOccurs="unbounded" minOccurs="0" nillable="true">
                <xsd:simpleType>
                  <xsd:restriction base="dms:Choice">
                    <xsd:enumeration value="選択肢 #1 を入力してください"/>
                    <xsd:enumeration value="選択肢 #2 を入力してください"/>
                    <xsd:enumeration value="選択肢 #3 を入力してください"/>
                  </xsd:restriction>
                </xsd:simpleType>
              </xsd:element>
            </xsd:sequence>
          </xsd:extension>
        </xsd:complexContent>
      </xsd:complexType>
    </xsd:element>
    <xsd:element name="mail" ma:index="30" nillable="true" ma:displayName="メールアドレス" ma:internalName="mail" ma:readOnly="false">
      <xsd:simpleType>
        <xsd:restriction base="dms:Text"/>
      </xsd:simpleType>
    </xsd:element>
    <xsd:element name="StatusS" ma:index="31" nillable="true" ma:displayName="Status" ma:decimals="0" ma:internalName="StatusS" ma:readOnly="false"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332a8eb0-4e33-4d8a-8afe-7072756b0039" elementFormDefault="qualified">
    <xsd:import namespace="http://schemas.microsoft.com/office/2006/documentManagement/types"/>
    <xsd:import namespace="http://schemas.microsoft.com/office/infopath/2007/PartnerControls"/>
    <xsd:element name="SharedWithUsers" ma:index="32"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3" nillable="true" ma:displayName="共有相手の詳細情報"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857825d-3758-49d8-b7f3-03a8fce2281c" elementFormDefault="qualified">
    <xsd:import namespace="http://schemas.microsoft.com/office/2006/documentManagement/types"/>
    <xsd:import namespace="http://schemas.microsoft.com/office/infopath/2007/PartnerControls"/>
    <xsd:element name="lcf76f155ced4ddcb4097134ff3c332f" ma:index="35" nillable="true" ma:taxonomy="true" ma:internalName="lcf76f155ced4ddcb4097134ff3c332f" ma:taxonomyFieldName="MediaServiceImageTags" ma:displayName="画像タグ" ma:readOnly="false" ma:fieldId="{5cf76f15-5ced-4ddc-b409-7134ff3c332f}" ma:taxonomyMulti="true" ma:sspId="bc27e074-7aae-45a2-aa7f-db395e1d7e9a" ma:termSetId="09814cd3-568e-fe90-9814-8d621ff8fb84" ma:anchorId="fba54fb3-c3e1-fe81-a776-ca4b69148c4d" ma:open="true" ma:isKeyword="false">
      <xsd:complexType>
        <xsd:sequence>
          <xsd:element ref="pc:Terms" minOccurs="0" maxOccurs="1"/>
        </xsd:sequence>
      </xsd:complexType>
    </xsd:element>
    <xsd:element name="MediaServiceDateTaken" ma:index="36" nillable="true" ma:displayName="MediaServiceDateTaken" ma:hidden="true" ma:indexed="true" ma:internalName="MediaServiceDateTaken" ma:readOnly="true">
      <xsd:simpleType>
        <xsd:restriction base="dms:Text"/>
      </xsd:simpleType>
    </xsd:element>
    <xsd:element name="MediaServiceLocation" ma:index="37" nillable="true" ma:displayName="Location" ma:indexed="true" ma:internalName="MediaServiceLocation" ma:readOnly="true">
      <xsd:simpleType>
        <xsd:restriction base="dms:Text"/>
      </xsd:simpleType>
    </xsd:element>
    <xsd:element name="MediaServiceGenerationTime" ma:index="38" nillable="true" ma:displayName="MediaServiceGenerationTime" ma:hidden="true" ma:internalName="MediaServiceGenerationTime" ma:readOnly="true">
      <xsd:simpleType>
        <xsd:restriction base="dms:Text"/>
      </xsd:simpleType>
    </xsd:element>
    <xsd:element name="MediaServiceEventHashCode" ma:index="39" nillable="true" ma:displayName="MediaServiceEventHashCode" ma:hidden="true" ma:internalName="MediaServiceEventHashCode" ma:readOnly="true">
      <xsd:simpleType>
        <xsd:restriction base="dms:Text"/>
      </xsd:simpleType>
    </xsd:element>
    <xsd:element name="MediaServiceOCR" ma:index="40" nillable="true" ma:displayName="Extracted Text" ma:internalName="MediaServiceOCR" ma:readOnly="true">
      <xsd:simpleType>
        <xsd:restriction base="dms:Note">
          <xsd:maxLength value="255"/>
        </xsd:restriction>
      </xsd:simpleType>
    </xsd:element>
    <xsd:element name="MediaLengthInSeconds" ma:index="4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コンテンツ タイプ"/>
        <xsd:element ref="dc:title" minOccurs="0" maxOccurs="1" ma:index="12"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b28ef0a713334e31b11a0e834ad78591 xmlns="0b63cc78-11a4-41d5-a165-47fef4627f29">
      <Terms xmlns="http://schemas.microsoft.com/office/infopath/2007/PartnerControls"/>
    </b28ef0a713334e31b11a0e834ad78591>
    <Organization xmlns="0b63cc78-11a4-41d5-a165-47fef4627f29" xsi:nil="true"/>
    <mail xmlns="0b63cc78-11a4-41d5-a165-47fef4627f29" xsi:nil="true"/>
    <Administrator xmlns="0b63cc78-11a4-41d5-a165-47fef4627f29">
      <UserInfo>
        <DisplayName/>
        <AccountId xsi:nil="true"/>
        <AccountType/>
      </UserInfo>
    </Administrator>
    <YesNo5 xmlns="0b63cc78-11a4-41d5-a165-47fef4627f29">はい</YesNo5>
    <Comment1 xmlns="0b63cc78-11a4-41d5-a165-47fef4627f29" xsi:nil="true"/>
    <YesNo1 xmlns="0b63cc78-11a4-41d5-a165-47fef4627f29">はい</YesNo1>
    <ConfidentialDoc xmlns="0b63cc78-11a4-41d5-a165-47fef4627f29" xsi:nil="true"/>
    <TaxCatchAll xmlns="0b63cc78-11a4-41d5-a165-47fef4627f29" xsi:nil="true"/>
    <StoragePeriod xmlns="0b63cc78-11a4-41d5-a165-47fef4627f29" xsi:nil="true"/>
    <kanri_busyo xmlns="0b63cc78-11a4-41d5-a165-47fef4627f29" xsi:nil="true"/>
    <YearMonth xmlns="0b63cc78-11a4-41d5-a165-47fef4627f29" xsi:nil="true"/>
    <Tags xmlns="0b63cc78-11a4-41d5-a165-47fef4627f29" xsi:nil="true"/>
    <Year xmlns="0b63cc78-11a4-41d5-a165-47fef4627f29" xsi:nil="true"/>
    <StatusS xmlns="0b63cc78-11a4-41d5-a165-47fef4627f29" xsi:nil="true"/>
    <YesNo2 xmlns="0b63cc78-11a4-41d5-a165-47fef4627f29">はい</YesNo2>
    <lcf76f155ced4ddcb4097134ff3c332f xmlns="6857825d-3758-49d8-b7f3-03a8fce2281c">
      <Terms xmlns="http://schemas.microsoft.com/office/infopath/2007/PartnerControls"/>
    </lcf76f155ced4ddcb4097134ff3c332f>
    <DocumentStatus xmlns="0b63cc78-11a4-41d5-a165-47fef4627f29" xsi:nil="true"/>
    <CategoryS1 xmlns="0b63cc78-11a4-41d5-a165-47fef4627f29" xsi:nil="true"/>
    <YesNo3 xmlns="0b63cc78-11a4-41d5-a165-47fef4627f29">はい</YesNo3>
    <YesNo4 xmlns="0b63cc78-11a4-41d5-a165-47fef4627f29">はい</YesNo4>
    <TaxKeywordTaxHTField xmlns="0b63cc78-11a4-41d5-a165-47fef4627f29">
      <Terms xmlns="http://schemas.microsoft.com/office/infopath/2007/PartnerControls"/>
    </TaxKeywordTaxHTField>
  </documentManagement>
</p:properties>
</file>

<file path=customXml/itemProps1.xml><?xml version="1.0" encoding="utf-8"?>
<ds:datastoreItem xmlns:ds="http://schemas.openxmlformats.org/officeDocument/2006/customXml" ds:itemID="{41BE7106-F0EE-4F6E-B8B3-18BCA2C79C09}"/>
</file>

<file path=customXml/itemProps2.xml><?xml version="1.0" encoding="utf-8"?>
<ds:datastoreItem xmlns:ds="http://schemas.openxmlformats.org/officeDocument/2006/customXml" ds:itemID="{7CAB5C8C-0C80-4510-AF43-CB9E89EFDC1B}"/>
</file>

<file path=customXml/itemProps3.xml><?xml version="1.0" encoding="utf-8"?>
<ds:datastoreItem xmlns:ds="http://schemas.openxmlformats.org/officeDocument/2006/customXml" ds:itemID="{3098E17A-6803-4827-ADA2-92C865AD99E5}"/>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0x01010067AC77F083C6964693882254E0F60B1700D0BCFD5C2B958141AAC2BCFF574084A0</vt:lpwstr>
  </property>
</Properties>
</file>