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2021年</a:t>
            </a:r>
            <a:r>
              <a:rPr lang="ja"/>
              <a:t>1月26日改定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1e69196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f1e69196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c323458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cc323458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687bf59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2687bf59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6e72527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6e72527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6e72527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26e72527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6e72527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6e72527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6e72527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26e7252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6e72527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26e72527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c8e0e09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c8e0e09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8e0e09b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c8e0e09b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cc9e1ae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cc9e1ae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c8e0e09b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c8e0e09b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b6f0e1431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b6f0e1431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49118dcf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49118dcf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c8e0e09b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c8e0e09b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c8e0e09b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c8e0e09b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9118dcf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9118dcf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8e0e09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c8e0e09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5151a0d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5151a0d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687bf59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687bf59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1e69196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1e6919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6f0e143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b6f0e143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6f0e1431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b6f0e143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NnYjZvsqKuw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lwY012RUEps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563" y="524125"/>
            <a:ext cx="5898875" cy="25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4294967295" type="subTitle"/>
          </p:nvPr>
        </p:nvSpPr>
        <p:spPr>
          <a:xfrm>
            <a:off x="1679550" y="3260650"/>
            <a:ext cx="5784900" cy="1091100"/>
          </a:xfrm>
          <a:prstGeom prst="rect">
            <a:avLst/>
          </a:prstGeom>
          <a:solidFill>
            <a:srgbClr val="42C44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ja" sz="6000">
                <a:solidFill>
                  <a:srgbClr val="FFFFFF"/>
                </a:solidFill>
              </a:rPr>
              <a:t>学 習 会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600" y="471050"/>
            <a:ext cx="5514900" cy="572700"/>
          </a:xfrm>
          <a:prstGeom prst="rect">
            <a:avLst/>
          </a:prstGeom>
          <a:solidFill>
            <a:srgbClr val="42C44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貧困が子どもたちに与える影響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650" y="1322963"/>
            <a:ext cx="1354826" cy="135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5824" y="711175"/>
            <a:ext cx="1354825" cy="12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163" y="3458950"/>
            <a:ext cx="1690150" cy="14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8303" y="2983028"/>
            <a:ext cx="1265074" cy="14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7749" y="1944086"/>
            <a:ext cx="1354825" cy="130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2394200" y="4742275"/>
            <a:ext cx="34323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出典:「子どもの貧困ハンドブック」かもがわ出版刊より</a:t>
            </a:r>
            <a:endParaRPr sz="10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400" y="1283698"/>
            <a:ext cx="5514901" cy="349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6.貧困の連鎖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318050" y="1146325"/>
            <a:ext cx="38565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■子どもの貧困は「貧困の連鎖」を生み出します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" y="913550"/>
            <a:ext cx="8290401" cy="402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55" name="Google Shape;155;p23"/>
          <p:cNvSpPr txBox="1"/>
          <p:nvPr>
            <p:ph type="title"/>
          </p:nvPr>
        </p:nvSpPr>
        <p:spPr>
          <a:xfrm>
            <a:off x="311600" y="471050"/>
            <a:ext cx="8499300" cy="442500"/>
          </a:xfrm>
          <a:prstGeom prst="rect">
            <a:avLst/>
          </a:prstGeom>
          <a:solidFill>
            <a:srgbClr val="42C44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 sz="2400">
                <a:solidFill>
                  <a:srgbClr val="FFFFFF"/>
                </a:solidFill>
              </a:rPr>
              <a:t>友だちは持っている、「欲しいけれど持っていない」もの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6.貧困の連鎖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" y="3607982"/>
            <a:ext cx="4557526" cy="1754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>
            <p:ph type="title"/>
          </p:nvPr>
        </p:nvSpPr>
        <p:spPr>
          <a:xfrm>
            <a:off x="256150" y="22357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CC0000"/>
                </a:solidFill>
              </a:rPr>
              <a:t>子どもの貧困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/>
              <a:t>それは</a:t>
            </a:r>
            <a:endParaRPr b="1"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u="sng"/>
              <a:t>大人の問題</a:t>
            </a:r>
            <a:endParaRPr b="1" u="sng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u="sng"/>
              <a:t>社会の問題</a:t>
            </a:r>
            <a:endParaRPr b="1" u="sng"/>
          </a:p>
        </p:txBody>
      </p:sp>
      <p:sp>
        <p:nvSpPr>
          <p:cNvPr id="163" name="Google Shape;163;p24"/>
          <p:cNvSpPr txBox="1"/>
          <p:nvPr>
            <p:ph idx="2" type="body"/>
          </p:nvPr>
        </p:nvSpPr>
        <p:spPr>
          <a:xfrm>
            <a:off x="4895925" y="1060650"/>
            <a:ext cx="3837000" cy="3575400"/>
          </a:xfrm>
          <a:prstGeom prst="rect">
            <a:avLst/>
          </a:prstGeom>
          <a:solidFill>
            <a:srgbClr val="42C44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</a:rPr>
              <a:t>子どもは「生まれてくる環境」を選べません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</a:rPr>
              <a:t>子どもの貧困は「貧困の連鎖」を生み出します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ja">
                <a:solidFill>
                  <a:srgbClr val="FFFFFF"/>
                </a:solidFill>
              </a:rPr>
              <a:t>「よりよい社会」を子どもたちに渡すのは、大人の役割です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6.貧困の連鎖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926625" y="505125"/>
            <a:ext cx="2824500" cy="1468200"/>
          </a:xfrm>
          <a:prstGeom prst="rect">
            <a:avLst/>
          </a:prstGeom>
          <a:solidFill>
            <a:srgbClr val="42C4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大人が守る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社会が守る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子どもの人権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200" y="276925"/>
            <a:ext cx="3914300" cy="48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926625" y="2190138"/>
            <a:ext cx="2824500" cy="431700"/>
          </a:xfrm>
          <a:prstGeom prst="rect">
            <a:avLst/>
          </a:prstGeom>
          <a:solidFill>
            <a:srgbClr val="FF59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rPr>
              <a:t>児童福祉法</a:t>
            </a:r>
            <a:endParaRPr b="1" sz="2400">
              <a:solidFill>
                <a:srgbClr val="FFFFFF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926625" y="2838675"/>
            <a:ext cx="2824500" cy="492900"/>
          </a:xfrm>
          <a:prstGeom prst="rect">
            <a:avLst/>
          </a:prstGeom>
          <a:solidFill>
            <a:srgbClr val="FF599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子どもの権利条約</a:t>
            </a:r>
            <a:endParaRPr b="1" sz="24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323900" y="3548400"/>
            <a:ext cx="4526400" cy="492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rPr>
              <a:t>子どもの貧困対策に関する</a:t>
            </a:r>
            <a:r>
              <a:rPr b="1" lang="ja" sz="2400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rPr>
              <a:t>大</a:t>
            </a:r>
            <a:r>
              <a:rPr b="1" lang="ja" sz="2400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rPr>
              <a:t>綱</a:t>
            </a:r>
            <a:endParaRPr b="1" sz="2400">
              <a:solidFill>
                <a:srgbClr val="FFFFFF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505300" y="4167475"/>
            <a:ext cx="777300" cy="72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教育</a:t>
            </a:r>
            <a:endParaRPr b="1" sz="1800">
              <a:solidFill>
                <a:srgbClr val="CC4125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1621913" y="4167475"/>
            <a:ext cx="777300" cy="72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経済</a:t>
            </a:r>
            <a:endParaRPr b="1" sz="1800">
              <a:solidFill>
                <a:srgbClr val="CC4125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2738550" y="4167475"/>
            <a:ext cx="777300" cy="72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生活</a:t>
            </a:r>
            <a:endParaRPr b="1" sz="1800">
              <a:solidFill>
                <a:srgbClr val="CC4125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3777425" y="4167475"/>
            <a:ext cx="777300" cy="72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就労</a:t>
            </a:r>
            <a:endParaRPr b="1" sz="1800">
              <a:solidFill>
                <a:srgbClr val="CC4125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3977411" y="2174776"/>
            <a:ext cx="1189188" cy="1247454"/>
          </a:xfrm>
          <a:prstGeom prst="flowChartMultidocument">
            <a:avLst/>
          </a:prstGeom>
          <a:solidFill>
            <a:srgbClr val="3D85C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rgbClr val="FFFFFF"/>
                </a:solidFill>
              </a:rPr>
              <a:t>ユニセフ・イノチェンティ・レポートカード14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7.子どもを守る法律や支援、社会的養護、児童虐待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599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困難を乗り越え、未来をひらく支援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1060"/>
            <a:ext cx="8520599" cy="367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7.子どもを守る法律や支援、社会的養護、児童虐待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617525" y="1028875"/>
            <a:ext cx="2468700" cy="1421100"/>
          </a:xfrm>
          <a:prstGeom prst="rect">
            <a:avLst/>
          </a:prstGeom>
          <a:solidFill>
            <a:srgbClr val="42C4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45,000人が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社会的養護で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育っています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3260500" y="602400"/>
            <a:ext cx="4802328" cy="1525392"/>
          </a:xfrm>
          <a:prstGeom prst="cloud">
            <a:avLst/>
          </a:prstGeom>
          <a:solidFill>
            <a:srgbClr val="FF59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児童養護施設</a:t>
            </a:r>
            <a:endParaRPr sz="36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605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カ所</a:t>
            </a:r>
            <a:endParaRPr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5320525" y="2259600"/>
            <a:ext cx="2097792" cy="1216620"/>
          </a:xfrm>
          <a:prstGeom prst="cloud">
            <a:avLst/>
          </a:prstGeom>
          <a:solidFill>
            <a:srgbClr val="FF599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乳児院</a:t>
            </a:r>
            <a:endParaRPr sz="24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140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カ所</a:t>
            </a:r>
            <a:endParaRPr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5679750" y="3608025"/>
            <a:ext cx="3211164" cy="1120500"/>
          </a:xfrm>
          <a:prstGeom prst="cloud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母子</a:t>
            </a:r>
            <a:r>
              <a:rPr lang="ja" sz="18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生活</a:t>
            </a:r>
            <a:r>
              <a:rPr lang="ja" sz="18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支援施設</a:t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226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カ所</a:t>
            </a:r>
            <a:endParaRPr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802975" y="2748250"/>
            <a:ext cx="2097792" cy="854064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里　親</a:t>
            </a:r>
            <a:endParaRPr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1315125" y="3696400"/>
            <a:ext cx="2097792" cy="854064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ファミリーホーム</a:t>
            </a: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7.子どもを守る法律や支援、社会的養護、児童虐待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381000" y="4663225"/>
            <a:ext cx="72960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出展：令和２年10月 厚生労働省子ども家庭局家庭福祉課</a:t>
            </a:r>
            <a:r>
              <a:rPr lang="ja" sz="1000"/>
              <a:t>「</a:t>
            </a:r>
            <a:r>
              <a:rPr lang="ja" sz="1000"/>
              <a:t>社会的養育の推進に向けて」より作成</a:t>
            </a:r>
            <a:endParaRPr sz="1000"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9662" y="2449975"/>
            <a:ext cx="1486662" cy="210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5228" y="152400"/>
            <a:ext cx="504825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5228" y="400050"/>
            <a:ext cx="504825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5228" y="647700"/>
            <a:ext cx="504825" cy="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88" y="2815375"/>
            <a:ext cx="5673476" cy="23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25" y="741499"/>
            <a:ext cx="5524878" cy="22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>
            <p:ph type="title"/>
          </p:nvPr>
        </p:nvSpPr>
        <p:spPr>
          <a:xfrm>
            <a:off x="632275" y="348050"/>
            <a:ext cx="5352900" cy="481200"/>
          </a:xfrm>
          <a:prstGeom prst="rect">
            <a:avLst/>
          </a:prstGeom>
          <a:solidFill>
            <a:srgbClr val="42C44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7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子ども虐待　年間</a:t>
            </a:r>
            <a:r>
              <a:rPr b="1" lang="ja" sz="27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約</a:t>
            </a:r>
            <a:r>
              <a:rPr b="1" lang="ja" sz="27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13</a:t>
            </a:r>
            <a:r>
              <a:rPr b="1" lang="ja" sz="27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r>
              <a:rPr b="1" lang="ja" sz="27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,</a:t>
            </a:r>
            <a:r>
              <a:rPr b="1" lang="ja" sz="27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000</a:t>
            </a:r>
            <a:r>
              <a:rPr b="1" lang="ja" sz="2700">
                <a:solidFill>
                  <a:srgbClr val="CC4125"/>
                </a:solidFill>
                <a:latin typeface="Meiryo"/>
                <a:ea typeface="Meiryo"/>
                <a:cs typeface="Meiryo"/>
                <a:sym typeface="Meiryo"/>
              </a:rPr>
              <a:t>件</a:t>
            </a:r>
            <a:endParaRPr b="1" sz="2700">
              <a:solidFill>
                <a:srgbClr val="CC4125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5933525" y="3155300"/>
            <a:ext cx="3808080" cy="1645758"/>
          </a:xfrm>
          <a:prstGeom prst="irregularSeal1">
            <a:avLst/>
          </a:prstGeom>
          <a:solidFill>
            <a:srgbClr val="42C4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面前DVは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心理的虐待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警察からの通告の6割</a:t>
            </a:r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3050" y="0"/>
            <a:ext cx="3047725" cy="10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4000" y="3810717"/>
            <a:ext cx="1232825" cy="133278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18" name="Google Shape;218;p28"/>
          <p:cNvSpPr txBox="1"/>
          <p:nvPr/>
        </p:nvSpPr>
        <p:spPr>
          <a:xfrm>
            <a:off x="152400" y="-61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7.子どもを守る法律や支援、社会的養護、児童虐待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4075" y="1075375"/>
            <a:ext cx="2607074" cy="22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599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子どもに寄り添う、市民活動が広がっています</a:t>
            </a:r>
            <a:endParaRPr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25" name="Google Shape;2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6" y="2850300"/>
            <a:ext cx="9084325" cy="30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/>
          <p:nvPr/>
        </p:nvSpPr>
        <p:spPr>
          <a:xfrm>
            <a:off x="614175" y="1684650"/>
            <a:ext cx="2328600" cy="844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子ども食堂</a:t>
            </a:r>
            <a:endParaRPr b="1" sz="30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3256338" y="1684650"/>
            <a:ext cx="2631300" cy="844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フードバンク</a:t>
            </a:r>
            <a:endParaRPr b="1" sz="30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6201225" y="1684650"/>
            <a:ext cx="2328600" cy="844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学習支援</a:t>
            </a:r>
            <a:endParaRPr b="1" sz="30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3075" y="2936497"/>
            <a:ext cx="2721325" cy="15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31" name="Google Shape;231;p29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8.子どもに寄り添う市民活動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311700" y="445025"/>
            <a:ext cx="8520600" cy="1044300"/>
          </a:xfrm>
          <a:prstGeom prst="rect">
            <a:avLst/>
          </a:prstGeom>
          <a:solidFill>
            <a:srgbClr val="FF599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u="sng">
                <a:solidFill>
                  <a:srgbClr val="FFFFFF"/>
                </a:solidFill>
              </a:rPr>
              <a:t>子どもたちを支援する　子ども食堂</a:t>
            </a:r>
            <a:endParaRPr b="1" u="sng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FFFFFF"/>
                </a:solidFill>
              </a:rPr>
              <a:t>NPO法人豊島子どもWAKUWAKUネットワーク　理事長　栗林知絵子氏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37" name="Google Shape;23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8.子どもに寄り添う市民活動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457" y="1594575"/>
            <a:ext cx="5887244" cy="331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type="title"/>
          </p:nvPr>
        </p:nvSpPr>
        <p:spPr>
          <a:xfrm>
            <a:off x="311700" y="445025"/>
            <a:ext cx="8520600" cy="1044300"/>
          </a:xfrm>
          <a:prstGeom prst="rect">
            <a:avLst/>
          </a:prstGeom>
          <a:solidFill>
            <a:srgbClr val="FF599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u="sng">
                <a:solidFill>
                  <a:srgbClr val="FFFFFF"/>
                </a:solidFill>
              </a:rPr>
              <a:t>子どもたちを支援する　</a:t>
            </a:r>
            <a:r>
              <a:rPr b="1" lang="ja" u="sng">
                <a:solidFill>
                  <a:srgbClr val="FFFFFF"/>
                </a:solidFill>
              </a:rPr>
              <a:t>フードバンク</a:t>
            </a:r>
            <a:endParaRPr b="1" u="sng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FFFFFF"/>
                </a:solidFill>
              </a:rPr>
              <a:t>認定NPO法人フードバンク山梨　理事長　米山けい子氏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45" name="Google Shape;2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46" name="Google Shape;246;p31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8.子どもに寄り添う市民活動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250" y="1589995"/>
            <a:ext cx="5972300" cy="334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229075" y="1285200"/>
            <a:ext cx="6358200" cy="36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ja" sz="2000"/>
              <a:t>子どもの未来アクションについて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ja" sz="2000"/>
              <a:t>広がる子ども食堂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ja" sz="2000"/>
              <a:t>見ようとしなくては見えない、子どもの貧困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ja" sz="2000"/>
              <a:t>貧困が子どもに与える影響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ja" sz="2000"/>
              <a:t>自分のこととして考えてみる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ja" sz="2000"/>
              <a:t>貧困の連鎖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ja" sz="2000"/>
              <a:t>子どもを守る法律や支援、社会的養護、児童虐待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ja" sz="2000"/>
              <a:t>子どもに寄り添う市民活動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ja" sz="2000"/>
              <a:t>私にできることを考えよう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ja" sz="2000"/>
              <a:t>支え合い、助け合える関係を取り戻す</a:t>
            </a:r>
            <a:endParaRPr sz="2000"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280500" y="603175"/>
            <a:ext cx="4550400" cy="483300"/>
          </a:xfrm>
          <a:prstGeom prst="rect">
            <a:avLst/>
          </a:prstGeom>
          <a:solidFill>
            <a:srgbClr val="42C44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 sz="3000">
                <a:solidFill>
                  <a:srgbClr val="FFFFFF"/>
                </a:solidFill>
              </a:rPr>
              <a:t>60分学習会モデルの構成</a:t>
            </a:r>
            <a:endParaRPr b="1" sz="30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type="title"/>
          </p:nvPr>
        </p:nvSpPr>
        <p:spPr>
          <a:xfrm>
            <a:off x="311700" y="445025"/>
            <a:ext cx="8520600" cy="1044300"/>
          </a:xfrm>
          <a:prstGeom prst="rect">
            <a:avLst/>
          </a:prstGeom>
          <a:solidFill>
            <a:srgbClr val="FF599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u="sng">
                <a:solidFill>
                  <a:srgbClr val="FFFFFF"/>
                </a:solidFill>
              </a:rPr>
              <a:t>子どもたちを支援する　</a:t>
            </a:r>
            <a:r>
              <a:rPr b="1" lang="ja" u="sng">
                <a:solidFill>
                  <a:srgbClr val="FFFFFF"/>
                </a:solidFill>
              </a:rPr>
              <a:t>学習支援</a:t>
            </a:r>
            <a:endParaRPr b="1" u="sng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rgbClr val="FFFFFF"/>
                </a:solidFill>
              </a:rPr>
              <a:t>一般社団法人彩の国子ども・若者支援ネットワーク　理事　山浦健二氏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53" name="Google Shape;25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54" name="Google Shape;254;p32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8.子どもに寄り添う市民活動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875" y="1602284"/>
            <a:ext cx="5943050" cy="3344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>
            <p:ph type="title"/>
          </p:nvPr>
        </p:nvSpPr>
        <p:spPr>
          <a:xfrm>
            <a:off x="1622538" y="3220125"/>
            <a:ext cx="5898900" cy="1032000"/>
          </a:xfrm>
          <a:prstGeom prst="rect">
            <a:avLst/>
          </a:prstGeom>
          <a:solidFill>
            <a:srgbClr val="FF599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200">
                <a:solidFill>
                  <a:srgbClr val="FFFFFF"/>
                </a:solidFill>
              </a:rPr>
              <a:t>「</a:t>
            </a:r>
            <a:r>
              <a:rPr b="1" lang="ja" sz="7200">
                <a:solidFill>
                  <a:srgbClr val="FFFFFF"/>
                </a:solidFill>
              </a:rPr>
              <a:t>わたしの」</a:t>
            </a:r>
            <a:endParaRPr b="1" sz="7200">
              <a:solidFill>
                <a:srgbClr val="FFFFFF"/>
              </a:solidFill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563" y="524050"/>
            <a:ext cx="5898875" cy="25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63" name="Google Shape;263;p33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9.私にできることを考えよう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type="title"/>
          </p:nvPr>
        </p:nvSpPr>
        <p:spPr>
          <a:xfrm>
            <a:off x="576200" y="530925"/>
            <a:ext cx="3310500" cy="4090800"/>
          </a:xfrm>
          <a:prstGeom prst="rect">
            <a:avLst/>
          </a:prstGeom>
          <a:solidFill>
            <a:srgbClr val="42C44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6000"/>
              <a:t>関係性</a:t>
            </a:r>
            <a:endParaRPr b="1"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6000"/>
              <a:t>の</a:t>
            </a:r>
            <a:endParaRPr b="1"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6000"/>
              <a:t>貧　困</a:t>
            </a:r>
            <a:endParaRPr b="1" sz="6000"/>
          </a:p>
        </p:txBody>
      </p:sp>
      <p:sp>
        <p:nvSpPr>
          <p:cNvPr id="269" name="Google Shape;269;p34"/>
          <p:cNvSpPr txBox="1"/>
          <p:nvPr>
            <p:ph type="title"/>
          </p:nvPr>
        </p:nvSpPr>
        <p:spPr>
          <a:xfrm>
            <a:off x="4337100" y="530925"/>
            <a:ext cx="4240200" cy="4090800"/>
          </a:xfrm>
          <a:prstGeom prst="rect">
            <a:avLst/>
          </a:prstGeom>
          <a:solidFill>
            <a:srgbClr val="FF0000">
              <a:alpha val="7385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6000">
                <a:solidFill>
                  <a:srgbClr val="FFFFFF"/>
                </a:solidFill>
              </a:rPr>
              <a:t>支え合い</a:t>
            </a:r>
            <a:endParaRPr b="1" sz="6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6000">
                <a:solidFill>
                  <a:srgbClr val="FFFFFF"/>
                </a:solidFill>
              </a:rPr>
              <a:t>助け合い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270" name="Google Shape;27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71" name="Google Shape;271;p34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10.支え合い、助け合える関係を取り戻す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311700" y="445025"/>
            <a:ext cx="8520600" cy="1044300"/>
          </a:xfrm>
          <a:prstGeom prst="rect">
            <a:avLst/>
          </a:prstGeom>
          <a:solidFill>
            <a:srgbClr val="42C4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u="sng">
                <a:solidFill>
                  <a:srgbClr val="FFFFFF"/>
                </a:solidFill>
              </a:rPr>
              <a:t>子どもの貧困を生み出す社会</a:t>
            </a:r>
            <a:endParaRPr b="1" u="sng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FFFFFF"/>
                </a:solidFill>
              </a:rPr>
              <a:t>首都大学東京　人文社会学部　准教授　室田信一氏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77" name="Google Shape;27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78" name="Google Shape;278;p35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10.支え合い、助け合える関係を取り戻す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9" name="Google Shape;2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748" y="1603625"/>
            <a:ext cx="5958022" cy="33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563" y="524125"/>
            <a:ext cx="5898875" cy="25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6"/>
          <p:cNvSpPr txBox="1"/>
          <p:nvPr>
            <p:ph idx="4294967295" type="subTitle"/>
          </p:nvPr>
        </p:nvSpPr>
        <p:spPr>
          <a:xfrm>
            <a:off x="1679550" y="3260650"/>
            <a:ext cx="5784900" cy="1091100"/>
          </a:xfrm>
          <a:prstGeom prst="rect">
            <a:avLst/>
          </a:prstGeom>
          <a:solidFill>
            <a:srgbClr val="42C44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ja" sz="6000">
                <a:solidFill>
                  <a:srgbClr val="FFFFFF"/>
                </a:solidFill>
              </a:rPr>
              <a:t>学 習 会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86" name="Google Shape;28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625" y="616050"/>
            <a:ext cx="4226750" cy="17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95550" y="2825875"/>
            <a:ext cx="8352900" cy="192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>
                <a:solidFill>
                  <a:srgbClr val="38761D"/>
                </a:solidFill>
                <a:latin typeface="Meiryo"/>
                <a:ea typeface="Meiryo"/>
                <a:cs typeface="Meiryo"/>
                <a:sym typeface="Meiryo"/>
              </a:rPr>
              <a:t>貧困をはじめとする子どもの問題を</a:t>
            </a:r>
            <a:endParaRPr b="1" sz="3600">
              <a:solidFill>
                <a:srgbClr val="38761D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>
                <a:solidFill>
                  <a:srgbClr val="38761D"/>
                </a:solidFill>
                <a:latin typeface="Meiryo"/>
                <a:ea typeface="Meiryo"/>
                <a:cs typeface="Meiryo"/>
                <a:sym typeface="Meiryo"/>
              </a:rPr>
              <a:t>社会の問題としてとらえ</a:t>
            </a:r>
            <a:endParaRPr b="1" sz="3600">
              <a:solidFill>
                <a:srgbClr val="38761D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>
                <a:solidFill>
                  <a:srgbClr val="38761D"/>
                </a:solidFill>
                <a:latin typeface="Meiryo"/>
                <a:ea typeface="Meiryo"/>
                <a:cs typeface="Meiryo"/>
                <a:sym typeface="Meiryo"/>
              </a:rPr>
              <a:t>学び、考えることから</a:t>
            </a:r>
            <a:endParaRPr b="1" sz="3600">
              <a:solidFill>
                <a:srgbClr val="38761D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>
                <a:solidFill>
                  <a:srgbClr val="38761D"/>
                </a:solidFill>
                <a:latin typeface="Meiryo"/>
                <a:ea typeface="Meiryo"/>
                <a:cs typeface="Meiryo"/>
                <a:sym typeface="Meiryo"/>
              </a:rPr>
              <a:t>共感の輪を広げていく運動です</a:t>
            </a:r>
            <a:r>
              <a:rPr lang="ja" sz="3600">
                <a:solidFill>
                  <a:srgbClr val="38761D"/>
                </a:solidFill>
              </a:rPr>
              <a:t>。</a:t>
            </a:r>
            <a:endParaRPr sz="3600">
              <a:solidFill>
                <a:srgbClr val="38761D"/>
              </a:solidFill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52400" y="70050"/>
            <a:ext cx="447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1.</a:t>
            </a:r>
            <a:r>
              <a:rPr lang="ja">
                <a:solidFill>
                  <a:schemeClr val="dk1"/>
                </a:solidFill>
              </a:rPr>
              <a:t>子どもの未来アクションについて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600126"/>
            <a:ext cx="8520600" cy="889200"/>
          </a:xfrm>
          <a:prstGeom prst="rect">
            <a:avLst/>
          </a:prstGeom>
          <a:solidFill>
            <a:srgbClr val="42C4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u="sng">
                <a:solidFill>
                  <a:srgbClr val="FFFFFF"/>
                </a:solidFill>
              </a:rPr>
              <a:t>いま、この問題</a:t>
            </a:r>
            <a:r>
              <a:rPr b="1" lang="ja" u="sng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に取</a:t>
            </a:r>
            <a:r>
              <a:rPr b="1" lang="ja" u="sng">
                <a:solidFill>
                  <a:srgbClr val="FFFFFF"/>
                </a:solidFill>
              </a:rPr>
              <a:t>り組む必要性</a:t>
            </a:r>
            <a:endParaRPr b="1" u="sng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FFFFFF"/>
                </a:solidFill>
              </a:rPr>
              <a:t>こどもソーシャルワークセンター代表　幸重忠孝氏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152400" y="146250"/>
            <a:ext cx="447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1.</a:t>
            </a:r>
            <a:r>
              <a:rPr lang="ja">
                <a:solidFill>
                  <a:schemeClr val="dk1"/>
                </a:solidFill>
              </a:rPr>
              <a:t>子どもの未来アクションについて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976" y="1567250"/>
            <a:ext cx="5917524" cy="33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1350" y="300875"/>
            <a:ext cx="2512651" cy="165727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type="title"/>
          </p:nvPr>
        </p:nvSpPr>
        <p:spPr>
          <a:xfrm>
            <a:off x="2402175" y="853875"/>
            <a:ext cx="4119000" cy="3506400"/>
          </a:xfrm>
          <a:prstGeom prst="rect">
            <a:avLst/>
          </a:prstGeom>
          <a:solidFill>
            <a:srgbClr val="FF599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>
                <a:solidFill>
                  <a:srgbClr val="FFFFFF"/>
                </a:solidFill>
              </a:rPr>
              <a:t>子ども食堂が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>
                <a:solidFill>
                  <a:srgbClr val="FFFFFF"/>
                </a:solidFill>
              </a:rPr>
              <a:t>全国各地で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>
                <a:solidFill>
                  <a:srgbClr val="FFFFFF"/>
                </a:solidFill>
              </a:rPr>
              <a:t>急増しています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>
                <a:solidFill>
                  <a:srgbClr val="FFFFFF"/>
                </a:solidFill>
              </a:rPr>
              <a:t>なぜ？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06078"/>
            <a:ext cx="2402175" cy="133742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52400" y="70050"/>
            <a:ext cx="447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2. 広がる子ども食堂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5689350" y="461075"/>
            <a:ext cx="2259900" cy="1534200"/>
          </a:xfrm>
          <a:prstGeom prst="rect">
            <a:avLst/>
          </a:prstGeom>
          <a:solidFill>
            <a:srgbClr val="42C44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FFFFFF"/>
                </a:solidFill>
              </a:rPr>
              <a:t>見ようとしなくては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FFFFFF"/>
                </a:solidFill>
              </a:rPr>
              <a:t>見えない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FFFFFF"/>
                </a:solidFill>
              </a:rPr>
              <a:t>現代の子どもの貧困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968675" y="461075"/>
            <a:ext cx="4353300" cy="7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FF0000"/>
                </a:solidFill>
              </a:rPr>
              <a:t>7人の子どもがいれば、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FF0000"/>
                </a:solidFill>
              </a:rPr>
              <a:t>そのうち1人が、貧困状態です。</a:t>
            </a:r>
            <a:endParaRPr b="1" sz="1800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914100" y="1236275"/>
            <a:ext cx="47751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……と、いわれても、私の周りには、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ja" sz="1800"/>
              <a:t>そんな子はいないと思うけど……。</a:t>
            </a: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2934750" y="2043338"/>
            <a:ext cx="3274500" cy="841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4800">
                <a:solidFill>
                  <a:srgbClr val="FFFFFF"/>
                </a:solidFill>
              </a:rPr>
              <a:t>相対的貧困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302500" y="3079000"/>
            <a:ext cx="63264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平均的な家庭の子どもなら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あたりまえの環境や体験が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経済的な貧しさから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与えられていない状態</a:t>
            </a:r>
            <a:endParaRPr sz="24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99" y="3362045"/>
            <a:ext cx="1552399" cy="170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2784" y="2187573"/>
            <a:ext cx="822740" cy="108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737" y="2265688"/>
            <a:ext cx="1127062" cy="10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7775" y="3280050"/>
            <a:ext cx="1677049" cy="167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6475" y="2083223"/>
            <a:ext cx="1085649" cy="10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28475" y="2173250"/>
            <a:ext cx="905601" cy="9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3.見ようとしなくては見えない、子どもの貧困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1789250" y="366675"/>
            <a:ext cx="5890200" cy="1002600"/>
          </a:xfrm>
          <a:prstGeom prst="rect">
            <a:avLst/>
          </a:prstGeom>
          <a:solidFill>
            <a:srgbClr val="FF0000">
              <a:alpha val="7385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rgbClr val="FFFFFF"/>
                </a:solidFill>
              </a:rPr>
              <a:t>7人に1人が貧困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rgbClr val="FFFFFF"/>
                </a:solidFill>
              </a:rPr>
              <a:t>子どもの貧困率13.5％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4.</a:t>
            </a:r>
            <a:r>
              <a:rPr lang="ja">
                <a:solidFill>
                  <a:schemeClr val="dk1"/>
                </a:solidFill>
              </a:rPr>
              <a:t>貧困が子どもに与える影響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250" y="1424725"/>
            <a:ext cx="5890198" cy="3534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solidFill>
            <a:srgbClr val="FFFF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/>
              <a:t>問１</a:t>
            </a:r>
            <a:endParaRPr b="1"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あなたの家で突然、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一家の働き手が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病気で倒れて動けなくなったら、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どんなふうに、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ja"/>
              <a:t>くらしていきますか？</a:t>
            </a:r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247200" y="1233175"/>
            <a:ext cx="4081800" cy="1482300"/>
          </a:xfrm>
          <a:prstGeom prst="rect">
            <a:avLst/>
          </a:prstGeom>
          <a:solidFill>
            <a:srgbClr val="FF5992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話し合ってみましょう</a:t>
            </a:r>
            <a:endParaRPr b="1" sz="30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子どもの未来アクション</a:t>
            </a:r>
            <a:endParaRPr b="1" sz="14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024" y="2927000"/>
            <a:ext cx="1811106" cy="1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5</a:t>
            </a:r>
            <a:r>
              <a:rPr lang="ja">
                <a:solidFill>
                  <a:schemeClr val="dk1"/>
                </a:solidFill>
              </a:rPr>
              <a:t>.</a:t>
            </a:r>
            <a:r>
              <a:rPr lang="ja">
                <a:solidFill>
                  <a:schemeClr val="dk1"/>
                </a:solidFill>
              </a:rPr>
              <a:t>自分のこととして考えてみる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939500" y="563225"/>
            <a:ext cx="3837000" cy="3991200"/>
          </a:xfrm>
          <a:prstGeom prst="rect">
            <a:avLst/>
          </a:prstGeom>
          <a:solidFill>
            <a:srgbClr val="FFFF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/>
              <a:t>問２</a:t>
            </a:r>
            <a:endParaRPr b="1"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夏休みに、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家族でのお出かけなど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楽しい体験がなかった子は、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２学期に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どんな思いで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ja"/>
              <a:t>教室にいるのでしょうか</a:t>
            </a:r>
            <a:r>
              <a:rPr lang="ja"/>
              <a:t>？</a:t>
            </a:r>
            <a:endParaRPr/>
          </a:p>
        </p:txBody>
      </p:sp>
      <p:sp>
        <p:nvSpPr>
          <p:cNvPr id="130" name="Google Shape;130;p21"/>
          <p:cNvSpPr txBox="1"/>
          <p:nvPr>
            <p:ph type="title"/>
          </p:nvPr>
        </p:nvSpPr>
        <p:spPr>
          <a:xfrm>
            <a:off x="247200" y="1233175"/>
            <a:ext cx="4081800" cy="1482300"/>
          </a:xfrm>
          <a:prstGeom prst="rect">
            <a:avLst/>
          </a:prstGeom>
          <a:solidFill>
            <a:srgbClr val="FF5992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話し合ってみましょう</a:t>
            </a:r>
            <a:endParaRPr b="1" sz="30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子どもの未来アクション</a:t>
            </a:r>
            <a:endParaRPr b="1" sz="14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024" y="2927000"/>
            <a:ext cx="1811106" cy="1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152400" y="70050"/>
            <a:ext cx="541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5.自分のこととして考えてみる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